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38"/>
  </p:notesMasterIdLst>
  <p:sldIdLst>
    <p:sldId id="281" r:id="rId5"/>
    <p:sldId id="282" r:id="rId6"/>
    <p:sldId id="283" r:id="rId7"/>
    <p:sldId id="287" r:id="rId8"/>
    <p:sldId id="289" r:id="rId9"/>
    <p:sldId id="284" r:id="rId10"/>
    <p:sldId id="296" r:id="rId11"/>
    <p:sldId id="312" r:id="rId12"/>
    <p:sldId id="313" r:id="rId13"/>
    <p:sldId id="314" r:id="rId14"/>
    <p:sldId id="288" r:id="rId15"/>
    <p:sldId id="290" r:id="rId16"/>
    <p:sldId id="291" r:id="rId17"/>
    <p:sldId id="293" r:id="rId18"/>
    <p:sldId id="302" r:id="rId19"/>
    <p:sldId id="299" r:id="rId20"/>
    <p:sldId id="300" r:id="rId21"/>
    <p:sldId id="301" r:id="rId22"/>
    <p:sldId id="286" r:id="rId23"/>
    <p:sldId id="294" r:id="rId24"/>
    <p:sldId id="297" r:id="rId25"/>
    <p:sldId id="298" r:id="rId26"/>
    <p:sldId id="303" r:id="rId27"/>
    <p:sldId id="304" r:id="rId28"/>
    <p:sldId id="306" r:id="rId29"/>
    <p:sldId id="307" r:id="rId30"/>
    <p:sldId id="308" r:id="rId31"/>
    <p:sldId id="309" r:id="rId32"/>
    <p:sldId id="310" r:id="rId33"/>
    <p:sldId id="311" r:id="rId34"/>
    <p:sldId id="285" r:id="rId35"/>
    <p:sldId id="305" r:id="rId36"/>
    <p:sldId id="292"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17" autoAdjust="0"/>
    <p:restoredTop sz="94660"/>
  </p:normalViewPr>
  <p:slideViewPr>
    <p:cSldViewPr snapToGrid="0">
      <p:cViewPr varScale="1">
        <p:scale>
          <a:sx n="90" d="100"/>
          <a:sy n="90" d="100"/>
        </p:scale>
        <p:origin x="594" y="90"/>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media/image1.jpeg>
</file>

<file path=ppt/media/image10.pn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B94D2E-832E-4454-88B1-C6C215C9E55C}" type="datetimeFigureOut">
              <a:rPr lang="en-US" smtClean="0"/>
              <a:t>4/6/2021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0A0A09-6FA2-432A-878F-290AC51C7288}" type="slidenum">
              <a:rPr lang="en-US" smtClean="0"/>
              <a:t>‹#›</a:t>
            </a:fld>
            <a:endParaRPr lang="en-US" dirty="0"/>
          </a:p>
        </p:txBody>
      </p:sp>
    </p:spTree>
    <p:extLst>
      <p:ext uri="{BB962C8B-B14F-4D97-AF65-F5344CB8AC3E}">
        <p14:creationId xmlns:p14="http://schemas.microsoft.com/office/powerpoint/2010/main" val="3004936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r>
              <a:rPr lang="en-US" dirty="0"/>
              <a:t>6/6/2019</a:t>
            </a: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dirty="0"/>
              <a:t>6/6/2019</a:t>
            </a: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6/6/2019</a:t>
            </a:r>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r>
              <a:rPr lang="en-US" dirty="0"/>
              <a:t>6/6/2019</a:t>
            </a: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halvorsen.blog/documents/technology/iot/thingspeak/thingspeak.php" TargetMode="External"/><Relationship Id="rId2" Type="http://schemas.openxmlformats.org/officeDocument/2006/relationships/hyperlink" Target="https://thingspeak.com/pages/learn_more" TargetMode="External"/><Relationship Id="rId1" Type="http://schemas.openxmlformats.org/officeDocument/2006/relationships/slideLayout" Target="../slideLayouts/slideLayout2.xml"/><Relationship Id="rId6" Type="http://schemas.openxmlformats.org/officeDocument/2006/relationships/hyperlink" Target="https://www.verypossible.com/insights/what-is-mqtt-in-iot" TargetMode="External"/><Relationship Id="rId5" Type="http://schemas.openxmlformats.org/officeDocument/2006/relationships/hyperlink" Target="https://rapidapi.com/blog/api-glossary/http-request-methods/" TargetMode="External"/><Relationship Id="rId4" Type="http://schemas.openxmlformats.org/officeDocument/2006/relationships/hyperlink" Target="https://www.mulesoft.com/resources/api/what-is-rest-api-design"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www.mathworks.com/help/thingspeak/" TargetMode="External"/><Relationship Id="rId2" Type="http://schemas.openxmlformats.org/officeDocument/2006/relationships/hyperlink" Target="https://community.thingspeak.com/documentation%20.../api/"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2668F1A4-6DBB-4F0B-A679-6EE548363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B8DBF1C0-B8F1-4AAC-8704-256BA0E9D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12751E25-7490-4E9F-B6B6-99147D39E66E}"/>
              </a:ext>
            </a:extLst>
          </p:cNvPr>
          <p:cNvPicPr>
            <a:picLocks noChangeAspect="1"/>
          </p:cNvPicPr>
          <p:nvPr/>
        </p:nvPicPr>
        <p:blipFill rotWithShape="1">
          <a:blip r:embed="rId2">
            <a:alphaModFix amt="55000"/>
          </a:blip>
          <a:srcRect r="-1" b="21257"/>
          <a:stretch/>
        </p:blipFill>
        <p:spPr>
          <a:xfrm>
            <a:off x="474133" y="474133"/>
            <a:ext cx="11243734" cy="5909733"/>
          </a:xfrm>
          <a:prstGeom prst="rect">
            <a:avLst/>
          </a:prstGeom>
          <a:noFill/>
        </p:spPr>
      </p:pic>
      <p:sp>
        <p:nvSpPr>
          <p:cNvPr id="2" name="Title 1">
            <a:extLst>
              <a:ext uri="{FF2B5EF4-FFF2-40B4-BE49-F238E27FC236}">
                <a16:creationId xmlns:a16="http://schemas.microsoft.com/office/drawing/2014/main" id="{235B1457-35E0-409B-98CD-F11D19CA6FA5}"/>
              </a:ext>
            </a:extLst>
          </p:cNvPr>
          <p:cNvSpPr>
            <a:spLocks noGrp="1"/>
          </p:cNvSpPr>
          <p:nvPr>
            <p:ph type="ctrTitle"/>
          </p:nvPr>
        </p:nvSpPr>
        <p:spPr>
          <a:xfrm>
            <a:off x="1154954" y="2099733"/>
            <a:ext cx="8827245" cy="1472807"/>
          </a:xfrm>
        </p:spPr>
        <p:txBody>
          <a:bodyPr>
            <a:normAutofit/>
          </a:bodyPr>
          <a:lstStyle/>
          <a:p>
            <a:pPr algn="ctr"/>
            <a:r>
              <a:rPr lang="en-US" sz="2800" dirty="0">
                <a:solidFill>
                  <a:srgbClr val="FFFFFF"/>
                </a:solidFill>
                <a:latin typeface="Times New Roman" panose="02020603050405020304" pitchFamily="18" charset="0"/>
                <a:cs typeface="Times New Roman" panose="02020603050405020304" pitchFamily="18" charset="0"/>
              </a:rPr>
              <a:t>INTERFACING OF BEAGLEBONE BLACK WITH THINGSPEAK CLOUD </a:t>
            </a:r>
          </a:p>
        </p:txBody>
      </p:sp>
      <p:sp>
        <p:nvSpPr>
          <p:cNvPr id="3" name="Subtitle 2">
            <a:extLst>
              <a:ext uri="{FF2B5EF4-FFF2-40B4-BE49-F238E27FC236}">
                <a16:creationId xmlns:a16="http://schemas.microsoft.com/office/drawing/2014/main" id="{78BDD245-17CD-4FBE-A9CF-AC997273DFE5}"/>
              </a:ext>
            </a:extLst>
          </p:cNvPr>
          <p:cNvSpPr>
            <a:spLocks noGrp="1"/>
          </p:cNvSpPr>
          <p:nvPr>
            <p:ph type="subTitle" idx="1"/>
          </p:nvPr>
        </p:nvSpPr>
        <p:spPr>
          <a:xfrm>
            <a:off x="1505829" y="3575201"/>
            <a:ext cx="8827245" cy="1622939"/>
          </a:xfrm>
        </p:spPr>
        <p:txBody>
          <a:bodyPr>
            <a:normAutofit lnSpcReduction="10000"/>
          </a:bodyPr>
          <a:lstStyle/>
          <a:p>
            <a:pPr algn="ctr"/>
            <a:endParaRPr lang="en-US" dirty="0">
              <a:solidFill>
                <a:srgbClr val="FFFFFF"/>
              </a:solidFill>
            </a:endParaRPr>
          </a:p>
          <a:p>
            <a:pPr algn="ctr"/>
            <a:r>
              <a:rPr lang="en-US" sz="2000" dirty="0">
                <a:solidFill>
                  <a:srgbClr val="FFFFFF"/>
                </a:solidFill>
                <a:latin typeface="Times New Roman" panose="02020603050405020304" pitchFamily="18" charset="0"/>
                <a:cs typeface="Times New Roman" panose="02020603050405020304" pitchFamily="18" charset="0"/>
              </a:rPr>
              <a:t>BY</a:t>
            </a:r>
          </a:p>
          <a:p>
            <a:pPr algn="ctr"/>
            <a:r>
              <a:rPr lang="en-US" sz="2000" dirty="0">
                <a:solidFill>
                  <a:srgbClr val="FFFFFF"/>
                </a:solidFill>
                <a:latin typeface="Times New Roman" panose="02020603050405020304" pitchFamily="18" charset="0"/>
                <a:cs typeface="Times New Roman" panose="02020603050405020304" pitchFamily="18" charset="0"/>
              </a:rPr>
              <a:t>RATNAJAHNAVI REBBAPRAGADA</a:t>
            </a:r>
          </a:p>
          <a:p>
            <a:pPr algn="ctr"/>
            <a:r>
              <a:rPr lang="en-US" sz="2000" dirty="0">
                <a:solidFill>
                  <a:srgbClr val="FFFFFF"/>
                </a:solidFill>
                <a:latin typeface="Times New Roman" panose="02020603050405020304" pitchFamily="18" charset="0"/>
                <a:cs typeface="Times New Roman" panose="02020603050405020304" pitchFamily="18" charset="0"/>
              </a:rPr>
              <a:t>GROUP 1 </a:t>
            </a:r>
          </a:p>
          <a:p>
            <a:pPr algn="ctr"/>
            <a:endParaRPr lang="en-US" sz="2000" dirty="0">
              <a:solidFill>
                <a:srgbClr val="FFFFFF"/>
              </a:solidFill>
              <a:latin typeface="Times New Roman" panose="02020603050405020304" pitchFamily="18" charset="0"/>
              <a:cs typeface="Times New Roman" panose="02020603050405020304" pitchFamily="18" charset="0"/>
            </a:endParaRPr>
          </a:p>
          <a:p>
            <a:pPr algn="ctr"/>
            <a:endParaRPr lang="en-US" sz="2000" dirty="0">
              <a:solidFill>
                <a:srgbClr val="FFFFFF"/>
              </a:solidFill>
              <a:latin typeface="Times New Roman" panose="02020603050405020304" pitchFamily="18" charset="0"/>
              <a:cs typeface="Times New Roman" panose="02020603050405020304" pitchFamily="18" charset="0"/>
            </a:endParaRPr>
          </a:p>
        </p:txBody>
      </p:sp>
      <p:sp>
        <p:nvSpPr>
          <p:cNvPr id="52" name="Rectangle 51">
            <a:extLst>
              <a:ext uri="{FF2B5EF4-FFF2-40B4-BE49-F238E27FC236}">
                <a16:creationId xmlns:a16="http://schemas.microsoft.com/office/drawing/2014/main" id="{B70F7E59-C971-4F55-8E3A-1E583B65F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6583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2BEF7A4-EF5A-4EDC-9993-A6EE5DF7796B}"/>
              </a:ext>
            </a:extLst>
          </p:cNvPr>
          <p:cNvPicPr>
            <a:picLocks noGrp="1" noChangeAspect="1"/>
          </p:cNvPicPr>
          <p:nvPr>
            <p:ph idx="1"/>
          </p:nvPr>
        </p:nvPicPr>
        <p:blipFill>
          <a:blip r:embed="rId2"/>
          <a:stretch>
            <a:fillRect/>
          </a:stretch>
        </p:blipFill>
        <p:spPr>
          <a:xfrm>
            <a:off x="549327" y="563526"/>
            <a:ext cx="10585299" cy="5954231"/>
          </a:xfrm>
        </p:spPr>
      </p:pic>
    </p:spTree>
    <p:extLst>
      <p:ext uri="{BB962C8B-B14F-4D97-AF65-F5344CB8AC3E}">
        <p14:creationId xmlns:p14="http://schemas.microsoft.com/office/powerpoint/2010/main" val="20832859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0D38E-7740-4745-B05B-D66E99F504D6}"/>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WHAT IS HTTP?</a:t>
            </a:r>
          </a:p>
        </p:txBody>
      </p:sp>
      <p:sp>
        <p:nvSpPr>
          <p:cNvPr id="3" name="Content Placeholder 2">
            <a:extLst>
              <a:ext uri="{FF2B5EF4-FFF2-40B4-BE49-F238E27FC236}">
                <a16:creationId xmlns:a16="http://schemas.microsoft.com/office/drawing/2014/main" id="{A014B7A5-D4B3-47AA-B104-B3FA78AABFE9}"/>
              </a:ext>
            </a:extLst>
          </p:cNvPr>
          <p:cNvSpPr>
            <a:spLocks noGrp="1"/>
          </p:cNvSpPr>
          <p:nvPr>
            <p:ph idx="1"/>
          </p:nvPr>
        </p:nvSpPr>
        <p:spPr/>
        <p:txBody>
          <a:bodyPr/>
          <a:lstStyle/>
          <a:p>
            <a:pPr>
              <a:lnSpc>
                <a:spcPct val="150000"/>
              </a:lnSpc>
            </a:pPr>
            <a:r>
              <a:rPr lang="en-CA" dirty="0">
                <a:solidFill>
                  <a:schemeClr val="tx1"/>
                </a:solidFill>
                <a:latin typeface="Times New Roman" panose="02020603050405020304" pitchFamily="18" charset="0"/>
                <a:cs typeface="Times New Roman" panose="02020603050405020304" pitchFamily="18" charset="0"/>
              </a:rPr>
              <a:t>HTTP(Hypertext Transfer Protocol) is a form that structures requests and responses between client and severs.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The client submits an HTTP requests to the server , then message is initiated where a response is sent back to server.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The request methods are case sensitive and noted in upper case.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 </a:t>
            </a:r>
            <a:r>
              <a:rPr lang="en-US" b="0" i="0" dirty="0">
                <a:solidFill>
                  <a:schemeClr val="tx1"/>
                </a:solidFill>
                <a:effectLst/>
                <a:latin typeface="Times New Roman" panose="02020603050405020304" pitchFamily="18" charset="0"/>
                <a:cs typeface="Times New Roman" panose="02020603050405020304" pitchFamily="18" charset="0"/>
              </a:rPr>
              <a:t>Basically, HTTP is a TCP/IP based communication protocol, that is used to deliver data (HTML files, image files, query results, etc.)</a:t>
            </a:r>
          </a:p>
          <a:p>
            <a:pPr>
              <a:lnSpc>
                <a:spcPct val="150000"/>
              </a:lnSpc>
            </a:pP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73517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64C4C-0E81-48CC-97D7-E6C4CA479389}"/>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HTTP REQUESTS….</a:t>
            </a:r>
          </a:p>
        </p:txBody>
      </p:sp>
      <p:sp>
        <p:nvSpPr>
          <p:cNvPr id="3" name="Content Placeholder 2">
            <a:extLst>
              <a:ext uri="{FF2B5EF4-FFF2-40B4-BE49-F238E27FC236}">
                <a16:creationId xmlns:a16="http://schemas.microsoft.com/office/drawing/2014/main" id="{9D481592-4F6D-40B5-A7B7-2BE4E782DD20}"/>
              </a:ext>
            </a:extLst>
          </p:cNvPr>
          <p:cNvSpPr>
            <a:spLocks noGrp="1"/>
          </p:cNvSpPr>
          <p:nvPr>
            <p:ph idx="1"/>
          </p:nvPr>
        </p:nvSpPr>
        <p:spPr/>
        <p:txBody>
          <a:bodyPr>
            <a:normAutofit/>
          </a:bodyPr>
          <a:lstStyle/>
          <a:p>
            <a:pPr marL="0" indent="0">
              <a:lnSpc>
                <a:spcPct val="150000"/>
              </a:lnSpc>
              <a:buNone/>
            </a:pPr>
            <a:r>
              <a:rPr lang="en-CA" dirty="0">
                <a:solidFill>
                  <a:schemeClr val="tx1"/>
                </a:solidFill>
                <a:latin typeface="Times New Roman" panose="02020603050405020304" pitchFamily="18" charset="0"/>
                <a:cs typeface="Times New Roman" panose="02020603050405020304" pitchFamily="18" charset="0"/>
              </a:rPr>
              <a:t>The HTTP uses different of requests to enable the data where the client requests the server to perform certain types of actions. Each requests has specific function and direction of usage.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GET: Retrieve and request data.</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HEAD: request a reaction without any message.</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POST: to send data to server to create or update a resource</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PUT: its same as POST but PUT requests are idempotent.</a:t>
            </a:r>
          </a:p>
        </p:txBody>
      </p:sp>
    </p:spTree>
    <p:extLst>
      <p:ext uri="{BB962C8B-B14F-4D97-AF65-F5344CB8AC3E}">
        <p14:creationId xmlns:p14="http://schemas.microsoft.com/office/powerpoint/2010/main" val="2886994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96430-4133-43FA-AB73-10FA92E2D933}"/>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CONTINUATION</a:t>
            </a:r>
          </a:p>
        </p:txBody>
      </p:sp>
      <p:sp>
        <p:nvSpPr>
          <p:cNvPr id="3" name="Content Placeholder 2">
            <a:extLst>
              <a:ext uri="{FF2B5EF4-FFF2-40B4-BE49-F238E27FC236}">
                <a16:creationId xmlns:a16="http://schemas.microsoft.com/office/drawing/2014/main" id="{763A46B7-70C6-434F-863A-FB3738B106D9}"/>
              </a:ext>
            </a:extLst>
          </p:cNvPr>
          <p:cNvSpPr>
            <a:spLocks noGrp="1"/>
          </p:cNvSpPr>
          <p:nvPr>
            <p:ph idx="1"/>
          </p:nvPr>
        </p:nvSpPr>
        <p:spPr/>
        <p:txBody>
          <a:bodyPr>
            <a:normAutofit/>
          </a:bodyPr>
          <a:lstStyle/>
          <a:p>
            <a:pPr>
              <a:lnSpc>
                <a:spcPct val="150000"/>
              </a:lnSpc>
            </a:pPr>
            <a:r>
              <a:rPr lang="en-CA" dirty="0">
                <a:solidFill>
                  <a:schemeClr val="tx1"/>
                </a:solidFill>
                <a:latin typeface="Times New Roman" panose="02020603050405020304" pitchFamily="18" charset="0"/>
                <a:cs typeface="Times New Roman" panose="02020603050405020304" pitchFamily="18" charset="0"/>
              </a:rPr>
              <a:t>DELETE: used to delete the resources.</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PATCH: apply partial modifications to the resources.</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TRACE: invoke a remote , application loop back-test along the path to the target resources.</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CONNECT: used by the client to create a network connection to a web server over a particular HTTP.</a:t>
            </a:r>
          </a:p>
        </p:txBody>
      </p:sp>
    </p:spTree>
    <p:extLst>
      <p:ext uri="{BB962C8B-B14F-4D97-AF65-F5344CB8AC3E}">
        <p14:creationId xmlns:p14="http://schemas.microsoft.com/office/powerpoint/2010/main" val="7365341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4B9AB-5E22-469B-B3C5-BD277DEE93A9}"/>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FEATURES OF HTTP</a:t>
            </a:r>
          </a:p>
        </p:txBody>
      </p:sp>
      <p:sp>
        <p:nvSpPr>
          <p:cNvPr id="3" name="Content Placeholder 2">
            <a:extLst>
              <a:ext uri="{FF2B5EF4-FFF2-40B4-BE49-F238E27FC236}">
                <a16:creationId xmlns:a16="http://schemas.microsoft.com/office/drawing/2014/main" id="{C19FBF1D-CEC5-4446-BF87-904339241A79}"/>
              </a:ext>
            </a:extLst>
          </p:cNvPr>
          <p:cNvSpPr>
            <a:spLocks noGrp="1"/>
          </p:cNvSpPr>
          <p:nvPr>
            <p:ph idx="1"/>
          </p:nvPr>
        </p:nvSpPr>
        <p:spPr>
          <a:xfrm>
            <a:off x="1154954" y="2603500"/>
            <a:ext cx="8825659" cy="3712240"/>
          </a:xfrm>
        </p:spPr>
        <p:txBody>
          <a:bodyPr>
            <a:normAutofit lnSpcReduction="10000"/>
          </a:bodyPr>
          <a:lstStyle/>
          <a:p>
            <a:pPr>
              <a:lnSpc>
                <a:spcPct val="160000"/>
              </a:lnSpc>
            </a:pPr>
            <a:r>
              <a:rPr lang="en-US" b="0" i="0" dirty="0">
                <a:solidFill>
                  <a:schemeClr val="tx1"/>
                </a:solidFill>
                <a:effectLst/>
                <a:latin typeface="Times New Roman" panose="02020603050405020304" pitchFamily="18" charset="0"/>
                <a:cs typeface="Times New Roman" panose="02020603050405020304" pitchFamily="18" charset="0"/>
              </a:rPr>
              <a:t> The client and server knows about each other during current request and response only. Further requests are made on new connection like client and server are new to each other. So it’s a connectionless communication.</a:t>
            </a:r>
          </a:p>
          <a:p>
            <a:pPr>
              <a:lnSpc>
                <a:spcPct val="160000"/>
              </a:lnSpc>
            </a:pPr>
            <a:r>
              <a:rPr lang="en-CA" dirty="0">
                <a:solidFill>
                  <a:schemeClr val="tx1"/>
                </a:solidFill>
                <a:latin typeface="Times New Roman" panose="02020603050405020304" pitchFamily="18" charset="0"/>
                <a:cs typeface="Times New Roman" panose="02020603050405020304" pitchFamily="18" charset="0"/>
              </a:rPr>
              <a:t>Both the client and server should know the data content type to communicate by which it proves it’s a media independent platform.</a:t>
            </a:r>
          </a:p>
          <a:p>
            <a:pPr>
              <a:lnSpc>
                <a:spcPct val="160000"/>
              </a:lnSpc>
            </a:pPr>
            <a:r>
              <a:rPr lang="en-US" b="0" i="0" dirty="0">
                <a:solidFill>
                  <a:schemeClr val="tx1"/>
                </a:solidFill>
                <a:effectLst/>
                <a:latin typeface="Times New Roman" panose="02020603050405020304" pitchFamily="18" charset="0"/>
                <a:cs typeface="Times New Roman" panose="02020603050405020304" pitchFamily="18" charset="0"/>
              </a:rPr>
              <a:t>neither the client nor the browser can retain information between different requests across the web pages. Ones the request is complete they are not connected and forget about each other. This gives us an idea that HHTP is STATELESS . </a:t>
            </a:r>
            <a:endParaRPr lang="en-CA"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562298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06A2D14-ECF0-4731-9754-A4F400B19D0E}"/>
              </a:ext>
            </a:extLst>
          </p:cNvPr>
          <p:cNvPicPr>
            <a:picLocks noGrp="1" noChangeAspect="1"/>
          </p:cNvPicPr>
          <p:nvPr>
            <p:ph idx="1"/>
          </p:nvPr>
        </p:nvPicPr>
        <p:blipFill>
          <a:blip r:embed="rId2"/>
          <a:stretch>
            <a:fillRect/>
          </a:stretch>
        </p:blipFill>
        <p:spPr>
          <a:xfrm>
            <a:off x="1247919" y="2573078"/>
            <a:ext cx="8933439" cy="3474115"/>
          </a:xfrm>
        </p:spPr>
      </p:pic>
    </p:spTree>
    <p:extLst>
      <p:ext uri="{BB962C8B-B14F-4D97-AF65-F5344CB8AC3E}">
        <p14:creationId xmlns:p14="http://schemas.microsoft.com/office/powerpoint/2010/main" val="2487715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823F7-794C-4E3B-9FE3-ADB498A1CAC2}"/>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WHAT IS MQTT PROTOCOL? </a:t>
            </a:r>
          </a:p>
        </p:txBody>
      </p:sp>
      <p:sp>
        <p:nvSpPr>
          <p:cNvPr id="3" name="Content Placeholder 2">
            <a:extLst>
              <a:ext uri="{FF2B5EF4-FFF2-40B4-BE49-F238E27FC236}">
                <a16:creationId xmlns:a16="http://schemas.microsoft.com/office/drawing/2014/main" id="{C9B090A0-BE64-41A6-868A-229D9703AAF0}"/>
              </a:ext>
            </a:extLst>
          </p:cNvPr>
          <p:cNvSpPr>
            <a:spLocks noGrp="1"/>
          </p:cNvSpPr>
          <p:nvPr>
            <p:ph idx="1"/>
          </p:nvPr>
        </p:nvSpPr>
        <p:spPr/>
        <p:txBody>
          <a:bodyPr/>
          <a:lstStyle/>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The Message Queuing Telemetry Transport is a lightweight, publish-subscribe network protocol that transports messages between devices. </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The protocol usually runs over TCP/IP.</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 Any network protocol that provides ordered, lossless, bi-directional connections can support MQTT.</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 Clients connect to the broker, which then mediates communication between the two devices. Each device can subscribe, or register, to particular topics.</a:t>
            </a:r>
            <a:endParaRPr lang="en-CA"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36274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DC4B5-36B1-474B-B0C4-8E89CF684EE3}"/>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CONTUATION …..</a:t>
            </a:r>
          </a:p>
        </p:txBody>
      </p:sp>
      <p:sp>
        <p:nvSpPr>
          <p:cNvPr id="3" name="Content Placeholder 2">
            <a:extLst>
              <a:ext uri="{FF2B5EF4-FFF2-40B4-BE49-F238E27FC236}">
                <a16:creationId xmlns:a16="http://schemas.microsoft.com/office/drawing/2014/main" id="{F28275C8-F384-4FE9-8884-C17D44DEC1F2}"/>
              </a:ext>
            </a:extLst>
          </p:cNvPr>
          <p:cNvSpPr>
            <a:spLocks noGrp="1"/>
          </p:cNvSpPr>
          <p:nvPr>
            <p:ph idx="1"/>
          </p:nvPr>
        </p:nvSpPr>
        <p:spPr>
          <a:xfrm>
            <a:off x="1154954" y="2369582"/>
            <a:ext cx="8825659" cy="4254501"/>
          </a:xfrm>
        </p:spPr>
        <p:txBody>
          <a:bodyPr>
            <a:normAutofit lnSpcReduction="10000"/>
          </a:bodyPr>
          <a:lstStyle/>
          <a:p>
            <a:pPr>
              <a:lnSpc>
                <a:spcPct val="160000"/>
              </a:lnSpc>
            </a:pPr>
            <a:r>
              <a:rPr lang="en-CA" dirty="0">
                <a:solidFill>
                  <a:schemeClr val="tx1"/>
                </a:solidFill>
                <a:latin typeface="Times New Roman" panose="02020603050405020304" pitchFamily="18" charset="0"/>
                <a:cs typeface="Times New Roman" panose="02020603050405020304" pitchFamily="18" charset="0"/>
              </a:rPr>
              <a:t>Alon with the message we can see that the publisher </a:t>
            </a:r>
            <a:r>
              <a:rPr lang="en-US" b="0" i="0" dirty="0">
                <a:solidFill>
                  <a:schemeClr val="tx1"/>
                </a:solidFill>
                <a:effectLst/>
                <a:latin typeface="Times New Roman" panose="02020603050405020304" pitchFamily="18" charset="0"/>
                <a:cs typeface="Times New Roman" panose="02020603050405020304" pitchFamily="18" charset="0"/>
              </a:rPr>
              <a:t>also sends a QoS (Quality of Service) level. This level defines the guarantee of delivery for the message. These QoS levels are as follows:</a:t>
            </a:r>
          </a:p>
          <a:p>
            <a:pPr>
              <a:lnSpc>
                <a:spcPct val="160000"/>
              </a:lnSpc>
            </a:pPr>
            <a:r>
              <a:rPr lang="en-US" i="0" dirty="0">
                <a:solidFill>
                  <a:schemeClr val="tx1"/>
                </a:solidFill>
                <a:effectLst/>
                <a:latin typeface="Times New Roman" panose="02020603050405020304" pitchFamily="18" charset="0"/>
                <a:cs typeface="Times New Roman" panose="02020603050405020304" pitchFamily="18" charset="0"/>
              </a:rPr>
              <a:t>At most once: </a:t>
            </a:r>
            <a:r>
              <a:rPr lang="en-US" b="0" i="0" dirty="0">
                <a:solidFill>
                  <a:schemeClr val="tx1"/>
                </a:solidFill>
                <a:effectLst/>
                <a:latin typeface="Times New Roman" panose="02020603050405020304" pitchFamily="18" charset="0"/>
                <a:cs typeface="Times New Roman" panose="02020603050405020304" pitchFamily="18" charset="0"/>
              </a:rPr>
              <a:t>When the message is published, the broker will only receive the message “at most once.”</a:t>
            </a:r>
          </a:p>
          <a:p>
            <a:pPr>
              <a:lnSpc>
                <a:spcPct val="160000"/>
              </a:lnSpc>
            </a:pPr>
            <a:r>
              <a:rPr lang="en-US" i="0" dirty="0">
                <a:solidFill>
                  <a:schemeClr val="tx1"/>
                </a:solidFill>
                <a:effectLst/>
                <a:latin typeface="Times New Roman" panose="02020603050405020304" pitchFamily="18" charset="0"/>
                <a:cs typeface="Times New Roman" panose="02020603050405020304" pitchFamily="18" charset="0"/>
              </a:rPr>
              <a:t>At least once: </a:t>
            </a:r>
            <a:r>
              <a:rPr lang="en-US" b="0" i="0" dirty="0">
                <a:solidFill>
                  <a:schemeClr val="tx1"/>
                </a:solidFill>
                <a:effectLst/>
                <a:latin typeface="Times New Roman" panose="02020603050405020304" pitchFamily="18" charset="0"/>
                <a:cs typeface="Times New Roman" panose="02020603050405020304" pitchFamily="18" charset="0"/>
              </a:rPr>
              <a:t>The publisher continues to resend the message until it receives an acknowledgment from the broker regarding the particular message.</a:t>
            </a:r>
          </a:p>
          <a:p>
            <a:pPr>
              <a:lnSpc>
                <a:spcPct val="160000"/>
              </a:lnSpc>
            </a:pPr>
            <a:r>
              <a:rPr lang="en-US" i="0" dirty="0">
                <a:solidFill>
                  <a:schemeClr val="tx1"/>
                </a:solidFill>
                <a:effectLst/>
                <a:latin typeface="Times New Roman" panose="02020603050405020304" pitchFamily="18" charset="0"/>
                <a:cs typeface="Times New Roman" panose="02020603050405020304" pitchFamily="18" charset="0"/>
              </a:rPr>
              <a:t>Exactly once: </a:t>
            </a:r>
            <a:r>
              <a:rPr lang="en-US" b="0" i="0" dirty="0">
                <a:solidFill>
                  <a:schemeClr val="tx1"/>
                </a:solidFill>
                <a:effectLst/>
                <a:latin typeface="Times New Roman" panose="02020603050405020304" pitchFamily="18" charset="0"/>
                <a:cs typeface="Times New Roman" panose="02020603050405020304" pitchFamily="18" charset="0"/>
              </a:rPr>
              <a:t>The publisher and broker work together to ensure the broker will receive and act on a message exactly once. </a:t>
            </a:r>
            <a:endParaRPr lang="en-CA"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94457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694D4-CA9C-41D2-89F1-89C469BB5A4C}"/>
              </a:ext>
            </a:extLst>
          </p:cNvPr>
          <p:cNvSpPr>
            <a:spLocks noGrp="1"/>
          </p:cNvSpPr>
          <p:nvPr>
            <p:ph type="title"/>
          </p:nvPr>
        </p:nvSpPr>
        <p:spPr/>
        <p:txBody>
          <a:bodyPr/>
          <a:lstStyle/>
          <a:p>
            <a:r>
              <a:rPr lang="en-CA" sz="2800" dirty="0">
                <a:latin typeface="Times New Roman" panose="02020603050405020304" pitchFamily="18" charset="0"/>
                <a:cs typeface="Times New Roman" panose="02020603050405020304" pitchFamily="18" charset="0"/>
              </a:rPr>
              <a:t>ADVANTAGES OF MQTT PROTOCOL….</a:t>
            </a:r>
          </a:p>
        </p:txBody>
      </p:sp>
      <p:sp>
        <p:nvSpPr>
          <p:cNvPr id="3" name="Content Placeholder 2">
            <a:extLst>
              <a:ext uri="{FF2B5EF4-FFF2-40B4-BE49-F238E27FC236}">
                <a16:creationId xmlns:a16="http://schemas.microsoft.com/office/drawing/2014/main" id="{B21A323B-79AA-474D-B822-C9FC9F63A2BF}"/>
              </a:ext>
            </a:extLst>
          </p:cNvPr>
          <p:cNvSpPr>
            <a:spLocks noGrp="1"/>
          </p:cNvSpPr>
          <p:nvPr>
            <p:ph idx="1"/>
          </p:nvPr>
        </p:nvSpPr>
        <p:spPr/>
        <p:txBody>
          <a:bodyPr/>
          <a:lstStyle/>
          <a:p>
            <a:pPr>
              <a:lnSpc>
                <a:spcPct val="150000"/>
              </a:lnSpc>
            </a:pPr>
            <a:r>
              <a:rPr lang="en-CA" i="0" dirty="0">
                <a:solidFill>
                  <a:schemeClr val="tx1"/>
                </a:solidFill>
                <a:effectLst/>
                <a:latin typeface="Times New Roman" panose="02020603050405020304" pitchFamily="18" charset="0"/>
                <a:cs typeface="Times New Roman" panose="02020603050405020304" pitchFamily="18" charset="0"/>
              </a:rPr>
              <a:t>Lightweight code footprint</a:t>
            </a:r>
          </a:p>
          <a:p>
            <a:pPr>
              <a:lnSpc>
                <a:spcPct val="150000"/>
              </a:lnSpc>
            </a:pPr>
            <a:r>
              <a:rPr lang="en-CA" i="0" dirty="0">
                <a:solidFill>
                  <a:schemeClr val="tx1"/>
                </a:solidFill>
                <a:effectLst/>
                <a:latin typeface="Times New Roman" panose="02020603050405020304" pitchFamily="18" charset="0"/>
                <a:cs typeface="Times New Roman" panose="02020603050405020304" pitchFamily="18" charset="0"/>
              </a:rPr>
              <a:t>Minimized data packets</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High speed</a:t>
            </a:r>
          </a:p>
          <a:p>
            <a:pPr>
              <a:lnSpc>
                <a:spcPct val="150000"/>
              </a:lnSpc>
            </a:pPr>
            <a:r>
              <a:rPr lang="en-CA" i="0" dirty="0">
                <a:solidFill>
                  <a:srgbClr val="0A0E11"/>
                </a:solidFill>
                <a:effectLst/>
                <a:latin typeface="Times New Roman" panose="02020603050405020304" pitchFamily="18" charset="0"/>
                <a:cs typeface="Times New Roman" panose="02020603050405020304" pitchFamily="18" charset="0"/>
              </a:rPr>
              <a:t>Ease of implementation</a:t>
            </a:r>
          </a:p>
          <a:p>
            <a:pPr>
              <a:lnSpc>
                <a:spcPct val="150000"/>
              </a:lnSpc>
            </a:pPr>
            <a:r>
              <a:rPr lang="en-CA" i="0" dirty="0">
                <a:solidFill>
                  <a:schemeClr val="tx1"/>
                </a:solidFill>
                <a:effectLst/>
                <a:latin typeface="Times New Roman" panose="02020603050405020304" pitchFamily="18" charset="0"/>
                <a:cs typeface="Times New Roman" panose="02020603050405020304" pitchFamily="18" charset="0"/>
              </a:rPr>
              <a:t>Last will and testament</a:t>
            </a:r>
          </a:p>
          <a:p>
            <a:pPr>
              <a:lnSpc>
                <a:spcPct val="150000"/>
              </a:lnSpc>
            </a:pPr>
            <a:r>
              <a:rPr lang="en-CA" i="0" dirty="0">
                <a:solidFill>
                  <a:schemeClr val="tx1"/>
                </a:solidFill>
                <a:effectLst/>
                <a:latin typeface="Times New Roman" panose="02020603050405020304" pitchFamily="18" charset="0"/>
                <a:cs typeface="Times New Roman" panose="02020603050405020304" pitchFamily="18" charset="0"/>
              </a:rPr>
              <a:t>Retained messages</a:t>
            </a:r>
            <a:endParaRPr lang="en-CA"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612176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2BECC35-4AFA-45D6-BC08-A5DE693E9737}"/>
              </a:ext>
            </a:extLst>
          </p:cNvPr>
          <p:cNvPicPr>
            <a:picLocks noGrp="1" noChangeAspect="1"/>
          </p:cNvPicPr>
          <p:nvPr>
            <p:ph idx="1"/>
          </p:nvPr>
        </p:nvPicPr>
        <p:blipFill>
          <a:blip r:embed="rId2"/>
          <a:stretch>
            <a:fillRect/>
          </a:stretch>
        </p:blipFill>
        <p:spPr>
          <a:xfrm>
            <a:off x="1796902" y="2673246"/>
            <a:ext cx="7819995" cy="4184754"/>
          </a:xfrm>
        </p:spPr>
      </p:pic>
    </p:spTree>
    <p:extLst>
      <p:ext uri="{BB962C8B-B14F-4D97-AF65-F5344CB8AC3E}">
        <p14:creationId xmlns:p14="http://schemas.microsoft.com/office/powerpoint/2010/main" val="2629291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2372D-7351-4F48-A00C-E0679B89C012}"/>
              </a:ext>
            </a:extLst>
          </p:cNvPr>
          <p:cNvSpPr>
            <a:spLocks noGrp="1"/>
          </p:cNvSpPr>
          <p:nvPr>
            <p:ph type="title"/>
          </p:nvPr>
        </p:nvSpPr>
        <p:spPr/>
        <p:txBody>
          <a:bodyPr/>
          <a:lstStyle/>
          <a:p>
            <a:r>
              <a:rPr lang="en-CA" sz="2400" dirty="0">
                <a:solidFill>
                  <a:schemeClr val="tx1"/>
                </a:solidFill>
                <a:latin typeface="Times New Roman" panose="02020603050405020304" pitchFamily="18" charset="0"/>
                <a:cs typeface="Times New Roman" panose="02020603050405020304" pitchFamily="18" charset="0"/>
              </a:rPr>
              <a:t>CONTENTS TO BE DISCUSSED. </a:t>
            </a:r>
          </a:p>
        </p:txBody>
      </p:sp>
      <p:sp>
        <p:nvSpPr>
          <p:cNvPr id="3" name="Content Placeholder 2">
            <a:extLst>
              <a:ext uri="{FF2B5EF4-FFF2-40B4-BE49-F238E27FC236}">
                <a16:creationId xmlns:a16="http://schemas.microsoft.com/office/drawing/2014/main" id="{ACAC2502-D23C-4C4E-A6B4-A0C571358A5B}"/>
              </a:ext>
            </a:extLst>
          </p:cNvPr>
          <p:cNvSpPr>
            <a:spLocks noGrp="1"/>
          </p:cNvSpPr>
          <p:nvPr>
            <p:ph idx="1"/>
          </p:nvPr>
        </p:nvSpPr>
        <p:spPr/>
        <p:txBody>
          <a:bodyPr>
            <a:normAutofit fontScale="85000" lnSpcReduction="20000"/>
          </a:bodyPr>
          <a:lstStyle/>
          <a:p>
            <a:pPr>
              <a:lnSpc>
                <a:spcPct val="150000"/>
              </a:lnSpc>
            </a:pPr>
            <a:r>
              <a:rPr lang="en-CA" dirty="0">
                <a:solidFill>
                  <a:schemeClr val="tx1"/>
                </a:solidFill>
                <a:latin typeface="Times New Roman" panose="02020603050405020304" pitchFamily="18" charset="0"/>
                <a:cs typeface="Times New Roman" panose="02020603050405020304" pitchFamily="18" charset="0"/>
              </a:rPr>
              <a:t>INTRODUCTION TO THINGSPAEAK CLOUD</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WHAT IS HTTP?</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WHAT IS MQTT?</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IMPORTANCE OF CONNECTING THINGSPEAK TO BEAGLEBONE BLACK WIRELESS</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HARDWARE AND SOFTWARE COMPONENTS</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CONNECTIONS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CODING AND RESULT</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REFERENCES </a:t>
            </a:r>
          </a:p>
        </p:txBody>
      </p:sp>
    </p:spTree>
    <p:extLst>
      <p:ext uri="{BB962C8B-B14F-4D97-AF65-F5344CB8AC3E}">
        <p14:creationId xmlns:p14="http://schemas.microsoft.com/office/powerpoint/2010/main" val="24514125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14CF2-B811-49A4-8F1F-555569E6CD29}"/>
              </a:ext>
            </a:extLst>
          </p:cNvPr>
          <p:cNvSpPr>
            <a:spLocks noGrp="1"/>
          </p:cNvSpPr>
          <p:nvPr>
            <p:ph type="title"/>
          </p:nvPr>
        </p:nvSpPr>
        <p:spPr>
          <a:xfrm>
            <a:off x="1154954" y="973668"/>
            <a:ext cx="8761413" cy="812602"/>
          </a:xfrm>
        </p:spPr>
        <p:txBody>
          <a:bodyPr/>
          <a:lstStyle/>
          <a:p>
            <a:r>
              <a:rPr lang="en-CA" sz="2800" dirty="0">
                <a:solidFill>
                  <a:schemeClr val="tx1"/>
                </a:solidFill>
                <a:latin typeface="Times New Roman" panose="02020603050405020304" pitchFamily="18" charset="0"/>
                <a:cs typeface="Times New Roman" panose="02020603050405020304" pitchFamily="18" charset="0"/>
              </a:rPr>
              <a:t>IMPORTANCE OF CONNECTING THINGSPEAK TO BBB WIRELESS </a:t>
            </a:r>
          </a:p>
        </p:txBody>
      </p:sp>
      <p:sp>
        <p:nvSpPr>
          <p:cNvPr id="3" name="Content Placeholder 2">
            <a:extLst>
              <a:ext uri="{FF2B5EF4-FFF2-40B4-BE49-F238E27FC236}">
                <a16:creationId xmlns:a16="http://schemas.microsoft.com/office/drawing/2014/main" id="{DDEC0A1B-8CB1-4892-AADA-E820E617B434}"/>
              </a:ext>
            </a:extLst>
          </p:cNvPr>
          <p:cNvSpPr>
            <a:spLocks noGrp="1"/>
          </p:cNvSpPr>
          <p:nvPr>
            <p:ph idx="1"/>
          </p:nvPr>
        </p:nvSpPr>
        <p:spPr/>
        <p:txBody>
          <a:bodyPr>
            <a:normAutofit/>
          </a:bodyPr>
          <a:lstStyle/>
          <a:p>
            <a:pPr>
              <a:lnSpc>
                <a:spcPct val="150000"/>
              </a:lnSpc>
            </a:pPr>
            <a:r>
              <a:rPr lang="en-CA" dirty="0">
                <a:solidFill>
                  <a:schemeClr val="tx1"/>
                </a:solidFill>
                <a:latin typeface="Times New Roman" panose="02020603050405020304" pitchFamily="18" charset="0"/>
                <a:cs typeface="Times New Roman" panose="02020603050405020304" pitchFamily="18" charset="0"/>
              </a:rPr>
              <a:t>This step of connecting the thing speak to beagle bone black wireless is important in creating IoT based Weather station as: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The real time data is collected and stored.</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The stored data is available for analysing and visualizing if need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Easy to communicate device to device if connected.</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Gives alerts if assigned to an IoT based project.</a:t>
            </a:r>
          </a:p>
          <a:p>
            <a:pPr>
              <a:lnSpc>
                <a:spcPct val="150000"/>
              </a:lnSpc>
            </a:pP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62857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6725A-7887-456B-9F8B-98C410CA9BE2}"/>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HARDWARE COMPONENTS </a:t>
            </a:r>
          </a:p>
        </p:txBody>
      </p:sp>
      <p:sp>
        <p:nvSpPr>
          <p:cNvPr id="3" name="Content Placeholder 2">
            <a:extLst>
              <a:ext uri="{FF2B5EF4-FFF2-40B4-BE49-F238E27FC236}">
                <a16:creationId xmlns:a16="http://schemas.microsoft.com/office/drawing/2014/main" id="{1E9E7B52-4AE4-401F-A54E-3EE3A73605E6}"/>
              </a:ext>
            </a:extLst>
          </p:cNvPr>
          <p:cNvSpPr>
            <a:spLocks noGrp="1"/>
          </p:cNvSpPr>
          <p:nvPr>
            <p:ph idx="1"/>
          </p:nvPr>
        </p:nvSpPr>
        <p:spPr/>
        <p:txBody>
          <a:bodyPr/>
          <a:lstStyle/>
          <a:p>
            <a:pPr>
              <a:lnSpc>
                <a:spcPct val="150000"/>
              </a:lnSpc>
            </a:pPr>
            <a:r>
              <a:rPr lang="en-CA" dirty="0">
                <a:solidFill>
                  <a:schemeClr val="tx1"/>
                </a:solidFill>
                <a:latin typeface="Times New Roman" panose="02020603050405020304" pitchFamily="18" charset="0"/>
                <a:cs typeface="Times New Roman" panose="02020603050405020304" pitchFamily="18" charset="0"/>
              </a:rPr>
              <a:t>LAPTOP: Used for powering up beagle bone black wireless and software programming.</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USB CABLE: connecting beagle bone black wireless to laptop.</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RAIN DROP SENSOR: sensing the raindrop and give values.</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BEALE BONE BLACK WIRELESS : to retrieve sensor data and update it to thing speak</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JUMPER WIRES: connect the beagle bone wireless to raindrop sensor.</a:t>
            </a:r>
          </a:p>
          <a:p>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943503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20A44-C145-4EC7-992B-30C8E3B04EE1}"/>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SOFTWARE REQUIREMENTS </a:t>
            </a:r>
          </a:p>
        </p:txBody>
      </p:sp>
      <p:sp>
        <p:nvSpPr>
          <p:cNvPr id="3" name="Content Placeholder 2">
            <a:extLst>
              <a:ext uri="{FF2B5EF4-FFF2-40B4-BE49-F238E27FC236}">
                <a16:creationId xmlns:a16="http://schemas.microsoft.com/office/drawing/2014/main" id="{F9E24053-F4CE-423D-B6A3-2CF37A24E111}"/>
              </a:ext>
            </a:extLst>
          </p:cNvPr>
          <p:cNvSpPr>
            <a:spLocks noGrp="1"/>
          </p:cNvSpPr>
          <p:nvPr>
            <p:ph idx="1"/>
          </p:nvPr>
        </p:nvSpPr>
        <p:spPr/>
        <p:txBody>
          <a:bodyPr/>
          <a:lstStyle/>
          <a:p>
            <a:pPr>
              <a:lnSpc>
                <a:spcPct val="150000"/>
              </a:lnSpc>
            </a:pPr>
            <a:r>
              <a:rPr lang="en-CA" dirty="0">
                <a:solidFill>
                  <a:schemeClr val="tx1"/>
                </a:solidFill>
                <a:latin typeface="Times New Roman" panose="02020603050405020304" pitchFamily="18" charset="0"/>
                <a:cs typeface="Times New Roman" panose="02020603050405020304" pitchFamily="18" charset="0"/>
              </a:rPr>
              <a:t>GCC COMPILER: It is used for supporting various programming languages , hardware architecture and operating systems . In simple words it converts programming language to machine language .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NANO TEXT EDITOR: used for operating environments using a command line interface.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THING SPEAK : It is an open source IoT application and API to store and retrieve data from things using the HTTP and MQTT protocol over the internet or via a local area network.</a:t>
            </a:r>
          </a:p>
        </p:txBody>
      </p:sp>
    </p:spTree>
    <p:extLst>
      <p:ext uri="{BB962C8B-B14F-4D97-AF65-F5344CB8AC3E}">
        <p14:creationId xmlns:p14="http://schemas.microsoft.com/office/powerpoint/2010/main" val="977331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9EBE5-2769-4916-8C13-1CA3AE304B5D}"/>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CONNECTIONS….</a:t>
            </a:r>
          </a:p>
        </p:txBody>
      </p:sp>
      <p:sp>
        <p:nvSpPr>
          <p:cNvPr id="3" name="Content Placeholder 2">
            <a:extLst>
              <a:ext uri="{FF2B5EF4-FFF2-40B4-BE49-F238E27FC236}">
                <a16:creationId xmlns:a16="http://schemas.microsoft.com/office/drawing/2014/main" id="{3D497BCB-0DFD-4415-8FA0-1DE1B6515599}"/>
              </a:ext>
            </a:extLst>
          </p:cNvPr>
          <p:cNvSpPr>
            <a:spLocks noGrp="1"/>
          </p:cNvSpPr>
          <p:nvPr>
            <p:ph idx="1"/>
          </p:nvPr>
        </p:nvSpPr>
        <p:spPr/>
        <p:txBody>
          <a:bodyPr/>
          <a:lstStyle/>
          <a:p>
            <a:pPr>
              <a:lnSpc>
                <a:spcPct val="150000"/>
              </a:lnSpc>
            </a:pPr>
            <a:r>
              <a:rPr lang="en-CA" dirty="0">
                <a:latin typeface="Times New Roman" panose="02020603050405020304" pitchFamily="18" charset="0"/>
                <a:cs typeface="Times New Roman" panose="02020603050405020304" pitchFamily="18" charset="0"/>
              </a:rPr>
              <a:t>See that the beagle bone black wireless is connected to the WIFI properly.</a:t>
            </a:r>
          </a:p>
          <a:p>
            <a:pPr>
              <a:lnSpc>
                <a:spcPct val="150000"/>
              </a:lnSpc>
            </a:pPr>
            <a:r>
              <a:rPr lang="en-CA" dirty="0">
                <a:latin typeface="Times New Roman" panose="02020603050405020304" pitchFamily="18" charset="0"/>
                <a:cs typeface="Times New Roman" panose="02020603050405020304" pitchFamily="18" charset="0"/>
              </a:rPr>
              <a:t>Now connect the raindrop sensor to BBB wireless as : </a:t>
            </a:r>
          </a:p>
          <a:p>
            <a:pPr>
              <a:lnSpc>
                <a:spcPct val="150000"/>
              </a:lnSpc>
            </a:pPr>
            <a:r>
              <a:rPr lang="en-CA" dirty="0">
                <a:latin typeface="Times New Roman" panose="02020603050405020304" pitchFamily="18" charset="0"/>
                <a:cs typeface="Times New Roman" panose="02020603050405020304" pitchFamily="18" charset="0"/>
              </a:rPr>
              <a:t>VCC to the p9.4</a:t>
            </a:r>
          </a:p>
          <a:p>
            <a:pPr>
              <a:lnSpc>
                <a:spcPct val="150000"/>
              </a:lnSpc>
            </a:pPr>
            <a:r>
              <a:rPr lang="en-CA" dirty="0">
                <a:latin typeface="Times New Roman" panose="02020603050405020304" pitchFamily="18" charset="0"/>
                <a:cs typeface="Times New Roman" panose="02020603050405020304" pitchFamily="18" charset="0"/>
              </a:rPr>
              <a:t>GND to the p9.1</a:t>
            </a:r>
          </a:p>
          <a:p>
            <a:pPr>
              <a:lnSpc>
                <a:spcPct val="150000"/>
              </a:lnSpc>
            </a:pPr>
            <a:r>
              <a:rPr lang="en-CA" dirty="0">
                <a:latin typeface="Times New Roman" panose="02020603050405020304" pitchFamily="18" charset="0"/>
                <a:cs typeface="Times New Roman" panose="02020603050405020304" pitchFamily="18" charset="0"/>
              </a:rPr>
              <a:t>DO to the p8.11</a:t>
            </a:r>
          </a:p>
          <a:p>
            <a:pPr>
              <a:lnSpc>
                <a:spcPct val="150000"/>
              </a:lnSpc>
            </a:pPr>
            <a:r>
              <a:rPr lang="en-CA" dirty="0">
                <a:latin typeface="Times New Roman" panose="02020603050405020304" pitchFamily="18" charset="0"/>
                <a:cs typeface="Times New Roman" panose="02020603050405020304" pitchFamily="18" charset="0"/>
              </a:rPr>
              <a:t>Now you can see that the sensor is ready to detect . </a:t>
            </a:r>
          </a:p>
          <a:p>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43165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C90B248-B5E2-4C39-86F3-C936BDB458A9}"/>
              </a:ext>
            </a:extLst>
          </p:cNvPr>
          <p:cNvPicPr>
            <a:picLocks noGrp="1" noChangeAspect="1"/>
          </p:cNvPicPr>
          <p:nvPr>
            <p:ph idx="1"/>
          </p:nvPr>
        </p:nvPicPr>
        <p:blipFill>
          <a:blip r:embed="rId2"/>
          <a:stretch>
            <a:fillRect/>
          </a:stretch>
        </p:blipFill>
        <p:spPr>
          <a:xfrm rot="5400000">
            <a:off x="3386467" y="-1600199"/>
            <a:ext cx="5124895" cy="10600662"/>
          </a:xfrm>
        </p:spPr>
      </p:pic>
    </p:spTree>
    <p:extLst>
      <p:ext uri="{BB962C8B-B14F-4D97-AF65-F5344CB8AC3E}">
        <p14:creationId xmlns:p14="http://schemas.microsoft.com/office/powerpoint/2010/main" val="24662181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CC268-519A-45AC-AD44-D065E73C7DDC}"/>
              </a:ext>
            </a:extLst>
          </p:cNvPr>
          <p:cNvSpPr>
            <a:spLocks noGrp="1"/>
          </p:cNvSpPr>
          <p:nvPr>
            <p:ph type="title"/>
          </p:nvPr>
        </p:nvSpPr>
        <p:spPr/>
        <p:txBody>
          <a:bodyPr/>
          <a:lstStyle/>
          <a:p>
            <a:r>
              <a:rPr lang="en-CA" sz="2800" dirty="0">
                <a:latin typeface="Times New Roman" panose="02020603050405020304" pitchFamily="18" charset="0"/>
                <a:cs typeface="Times New Roman" panose="02020603050405020304" pitchFamily="18" charset="0"/>
              </a:rPr>
              <a:t>CODING AND RESULT </a:t>
            </a:r>
          </a:p>
        </p:txBody>
      </p:sp>
      <p:sp>
        <p:nvSpPr>
          <p:cNvPr id="3" name="Content Placeholder 2">
            <a:extLst>
              <a:ext uri="{FF2B5EF4-FFF2-40B4-BE49-F238E27FC236}">
                <a16:creationId xmlns:a16="http://schemas.microsoft.com/office/drawing/2014/main" id="{75DA7452-FFE9-4092-87F3-E8A194E1E076}"/>
              </a:ext>
            </a:extLst>
          </p:cNvPr>
          <p:cNvSpPr>
            <a:spLocks noGrp="1"/>
          </p:cNvSpPr>
          <p:nvPr>
            <p:ph idx="1"/>
          </p:nvPr>
        </p:nvSpPr>
        <p:spPr/>
        <p:txBody>
          <a:bodyPr/>
          <a:lstStyle/>
          <a:p>
            <a:pPr>
              <a:lnSpc>
                <a:spcPct val="150000"/>
              </a:lnSpc>
            </a:pPr>
            <a:r>
              <a:rPr lang="en-CA" dirty="0">
                <a:effectLst/>
                <a:latin typeface="Times New Roman" panose="02020603050405020304" pitchFamily="18" charset="0"/>
                <a:ea typeface="Calibri" panose="020F0502020204030204" pitchFamily="34" charset="0"/>
                <a:cs typeface="Times New Roman" panose="02020603050405020304" pitchFamily="18" charset="0"/>
              </a:rPr>
              <a:t>#include &lt;</a:t>
            </a:r>
            <a:r>
              <a:rPr lang="en-CA" dirty="0" err="1">
                <a:effectLst/>
                <a:latin typeface="Times New Roman" panose="02020603050405020304" pitchFamily="18" charset="0"/>
                <a:ea typeface="Calibri" panose="020F0502020204030204" pitchFamily="34" charset="0"/>
                <a:cs typeface="Times New Roman" panose="02020603050405020304" pitchFamily="18" charset="0"/>
              </a:rPr>
              <a:t>stdio.h</a:t>
            </a:r>
            <a:r>
              <a:rPr lang="en-CA" dirty="0">
                <a:effectLst/>
                <a:latin typeface="Times New Roman" panose="02020603050405020304" pitchFamily="18" charset="0"/>
                <a:ea typeface="Calibri" panose="020F0502020204030204" pitchFamily="34" charset="0"/>
                <a:cs typeface="Times New Roman" panose="02020603050405020304" pitchFamily="18" charset="0"/>
              </a:rPr>
              <a:t>&gt; // IO library</a:t>
            </a:r>
            <a:br>
              <a:rPr lang="en-CA" dirty="0">
                <a:effectLst/>
                <a:latin typeface="Times New Roman" panose="02020603050405020304" pitchFamily="18" charset="0"/>
                <a:ea typeface="Calibri" panose="020F0502020204030204" pitchFamily="34" charset="0"/>
                <a:cs typeface="Times New Roman" panose="02020603050405020304" pitchFamily="18" charset="0"/>
              </a:rPr>
            </a:br>
            <a:r>
              <a:rPr lang="en-CA" dirty="0">
                <a:effectLst/>
                <a:latin typeface="Times New Roman" panose="02020603050405020304" pitchFamily="18" charset="0"/>
                <a:ea typeface="Calibri" panose="020F0502020204030204" pitchFamily="34" charset="0"/>
                <a:cs typeface="Times New Roman" panose="02020603050405020304" pitchFamily="18" charset="0"/>
              </a:rPr>
              <a:t>#include &lt;</a:t>
            </a:r>
            <a:r>
              <a:rPr lang="en-CA" dirty="0" err="1">
                <a:effectLst/>
                <a:latin typeface="Times New Roman" panose="02020603050405020304" pitchFamily="18" charset="0"/>
                <a:ea typeface="Calibri" panose="020F0502020204030204" pitchFamily="34" charset="0"/>
                <a:cs typeface="Times New Roman" panose="02020603050405020304" pitchFamily="18" charset="0"/>
              </a:rPr>
              <a:t>unistd.h</a:t>
            </a:r>
            <a:r>
              <a:rPr lang="en-CA" dirty="0">
                <a:effectLst/>
                <a:latin typeface="Times New Roman" panose="02020603050405020304" pitchFamily="18" charset="0"/>
                <a:ea typeface="Calibri" panose="020F0502020204030204" pitchFamily="34" charset="0"/>
                <a:cs typeface="Times New Roman" panose="02020603050405020304" pitchFamily="18" charset="0"/>
              </a:rPr>
              <a:t>&gt; // For using sleep function</a:t>
            </a:r>
            <a:br>
              <a:rPr lang="en-CA" dirty="0">
                <a:effectLst/>
                <a:latin typeface="Times New Roman" panose="02020603050405020304" pitchFamily="18" charset="0"/>
                <a:ea typeface="Calibri" panose="020F0502020204030204" pitchFamily="34" charset="0"/>
                <a:cs typeface="Times New Roman" panose="02020603050405020304" pitchFamily="18" charset="0"/>
              </a:rPr>
            </a:br>
            <a:r>
              <a:rPr lang="en-CA" dirty="0">
                <a:effectLst/>
                <a:latin typeface="Times New Roman" panose="02020603050405020304" pitchFamily="18" charset="0"/>
                <a:ea typeface="Calibri" panose="020F0502020204030204" pitchFamily="34" charset="0"/>
                <a:cs typeface="Times New Roman" panose="02020603050405020304" pitchFamily="18" charset="0"/>
              </a:rPr>
              <a:t>#include &lt;</a:t>
            </a:r>
            <a:r>
              <a:rPr lang="en-CA" dirty="0" err="1">
                <a:effectLst/>
                <a:latin typeface="Times New Roman" panose="02020603050405020304" pitchFamily="18" charset="0"/>
                <a:ea typeface="Calibri" panose="020F0502020204030204" pitchFamily="34" charset="0"/>
                <a:cs typeface="Times New Roman" panose="02020603050405020304" pitchFamily="18" charset="0"/>
              </a:rPr>
              <a:t>stdlib.h</a:t>
            </a:r>
            <a:r>
              <a:rPr lang="en-CA" dirty="0">
                <a:effectLst/>
                <a:latin typeface="Times New Roman" panose="02020603050405020304" pitchFamily="18" charset="0"/>
                <a:ea typeface="Calibri" panose="020F0502020204030204" pitchFamily="34" charset="0"/>
                <a:cs typeface="Times New Roman" panose="02020603050405020304" pitchFamily="18" charset="0"/>
              </a:rPr>
              <a:t>&gt; //Using system function</a:t>
            </a:r>
            <a:br>
              <a:rPr lang="en-CA" dirty="0">
                <a:effectLst/>
                <a:latin typeface="Times New Roman" panose="02020603050405020304" pitchFamily="18" charset="0"/>
                <a:ea typeface="Calibri" panose="020F0502020204030204" pitchFamily="34" charset="0"/>
                <a:cs typeface="Times New Roman" panose="02020603050405020304" pitchFamily="18" charset="0"/>
              </a:rPr>
            </a:br>
            <a:r>
              <a:rPr lang="en-CA" dirty="0">
                <a:effectLst/>
                <a:latin typeface="Times New Roman" panose="02020603050405020304" pitchFamily="18" charset="0"/>
                <a:ea typeface="Calibri" panose="020F0502020204030204" pitchFamily="34" charset="0"/>
                <a:cs typeface="Times New Roman" panose="02020603050405020304" pitchFamily="18" charset="0"/>
              </a:rPr>
              <a:t>#include &lt;</a:t>
            </a:r>
            <a:r>
              <a:rPr lang="en-CA" dirty="0" err="1">
                <a:effectLst/>
                <a:latin typeface="Times New Roman" panose="02020603050405020304" pitchFamily="18" charset="0"/>
                <a:ea typeface="Calibri" panose="020F0502020204030204" pitchFamily="34" charset="0"/>
                <a:cs typeface="Times New Roman" panose="02020603050405020304" pitchFamily="18" charset="0"/>
              </a:rPr>
              <a:t>string.h</a:t>
            </a:r>
            <a:r>
              <a:rPr lang="en-CA" dirty="0">
                <a:effectLst/>
                <a:latin typeface="Times New Roman" panose="02020603050405020304" pitchFamily="18" charset="0"/>
                <a:ea typeface="Calibri" panose="020F0502020204030204" pitchFamily="34" charset="0"/>
                <a:cs typeface="Times New Roman" panose="02020603050405020304" pitchFamily="18" charset="0"/>
              </a:rPr>
              <a:t>&gt; // For using String Functions</a:t>
            </a:r>
            <a:br>
              <a:rPr lang="en-CA" dirty="0">
                <a:effectLst/>
                <a:latin typeface="Times New Roman" panose="02020603050405020304" pitchFamily="18" charset="0"/>
                <a:ea typeface="Calibri" panose="020F0502020204030204" pitchFamily="34" charset="0"/>
                <a:cs typeface="Times New Roman" panose="02020603050405020304" pitchFamily="18" charset="0"/>
              </a:rPr>
            </a:br>
            <a:r>
              <a:rPr lang="en-CA" dirty="0">
                <a:effectLst/>
                <a:latin typeface="Times New Roman" panose="02020603050405020304" pitchFamily="18" charset="0"/>
                <a:ea typeface="Calibri" panose="020F0502020204030204" pitchFamily="34" charset="0"/>
                <a:cs typeface="Times New Roman" panose="02020603050405020304" pitchFamily="18" charset="0"/>
              </a:rPr>
              <a:t>#include&lt;iobb.h&gt; // library  for accessing the gpio pins</a:t>
            </a:r>
          </a:p>
          <a:p>
            <a:r>
              <a:rPr lang="en-CA" dirty="0">
                <a:latin typeface="Times New Roman" panose="02020603050405020304" pitchFamily="18" charset="0"/>
                <a:cs typeface="Times New Roman" panose="02020603050405020304" pitchFamily="18" charset="0"/>
              </a:rPr>
              <a:t>These are the header files used in the code</a:t>
            </a:r>
          </a:p>
        </p:txBody>
      </p:sp>
    </p:spTree>
    <p:extLst>
      <p:ext uri="{BB962C8B-B14F-4D97-AF65-F5344CB8AC3E}">
        <p14:creationId xmlns:p14="http://schemas.microsoft.com/office/powerpoint/2010/main" val="11810850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5B6CA3-DCB2-4859-A3B1-B9CFE6DBF6F3}"/>
              </a:ext>
            </a:extLst>
          </p:cNvPr>
          <p:cNvSpPr>
            <a:spLocks noGrp="1"/>
          </p:cNvSpPr>
          <p:nvPr>
            <p:ph idx="1"/>
          </p:nvPr>
        </p:nvSpPr>
        <p:spPr>
          <a:xfrm>
            <a:off x="595424" y="701749"/>
            <a:ext cx="9385190" cy="5901069"/>
          </a:xfrm>
        </p:spPr>
        <p:txBody>
          <a:bodyPr>
            <a:normAutofit fontScale="47500" lnSpcReduction="20000"/>
          </a:bodyPr>
          <a:lstStyle/>
          <a:p>
            <a:pPr>
              <a:lnSpc>
                <a:spcPct val="170000"/>
              </a:lnSpc>
            </a:pP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int rain;</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int main()  </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CA" sz="33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iolib_init</a:t>
            </a: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initializes the  </a:t>
            </a:r>
            <a:r>
              <a:rPr lang="en-CA" sz="33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iobb</a:t>
            </a: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library</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CA" sz="33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iolib_setdir</a:t>
            </a: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(8,11,DigitalIn); // here setting the directory for p8 header 11 pin as digital input pin</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//Pin 11 of Port 8 is where the Rain Sensor should be connected</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while(1)</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if(</a:t>
            </a:r>
            <a:r>
              <a:rPr lang="en-CA" sz="33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is_high</a:t>
            </a: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(8,11)) // if the status of the pin is high it will enter into the loop</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CA" sz="33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printf</a:t>
            </a: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("water not  detected \n"); //prints water not detected</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rain = 0;</a:t>
            </a:r>
            <a:b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3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CA" dirty="0"/>
          </a:p>
        </p:txBody>
      </p:sp>
    </p:spTree>
    <p:extLst>
      <p:ext uri="{BB962C8B-B14F-4D97-AF65-F5344CB8AC3E}">
        <p14:creationId xmlns:p14="http://schemas.microsoft.com/office/powerpoint/2010/main" val="12085038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F252FA5-9CFC-442D-BEEE-4CF0788A2659}"/>
              </a:ext>
            </a:extLst>
          </p:cNvPr>
          <p:cNvSpPr>
            <a:spLocks noGrp="1"/>
          </p:cNvSpPr>
          <p:nvPr>
            <p:ph idx="1"/>
          </p:nvPr>
        </p:nvSpPr>
        <p:spPr>
          <a:xfrm>
            <a:off x="1154954" y="627320"/>
            <a:ext cx="8825659" cy="6071191"/>
          </a:xfrm>
        </p:spPr>
        <p:txBody>
          <a:bodyPr>
            <a:normAutofit fontScale="70000" lnSpcReduction="20000"/>
          </a:bodyPr>
          <a:lstStyle/>
          <a:p>
            <a:pPr>
              <a:lnSpc>
                <a:spcPct val="170000"/>
              </a:lnSpc>
            </a:pP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if(</a:t>
            </a:r>
            <a:r>
              <a:rPr lang="en-CA" sz="23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is_low</a:t>
            </a: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(8,11)) //if the status of the pin is low it will enter into this loop</a:t>
            </a:r>
            <a:b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CA" sz="23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printf</a:t>
            </a: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("water   detected \n"); // prints water detected</a:t>
            </a:r>
            <a:b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rain = 1;</a:t>
            </a:r>
            <a:b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//Sample Link to Upload data '0' on </a:t>
            </a:r>
            <a:r>
              <a:rPr lang="en-CA" sz="23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Thingspeak</a:t>
            </a: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Channel at Field 1</a:t>
            </a:r>
            <a:b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//https://api.thingspeak.com/update?api_key=SRIJY2N24PGDSE2W&amp;field1=0</a:t>
            </a:r>
          </a:p>
          <a:p>
            <a:pPr marL="0" indent="0">
              <a:lnSpc>
                <a:spcPct val="170000"/>
              </a:lnSpc>
              <a:buNone/>
            </a:pPr>
            <a:br>
              <a:rPr lang="en-CA" sz="2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300" dirty="0">
                <a:effectLst/>
                <a:latin typeface="Times New Roman" panose="02020603050405020304" pitchFamily="18" charset="0"/>
                <a:ea typeface="Calibri" panose="020F0502020204030204" pitchFamily="34" charset="0"/>
                <a:cs typeface="Times New Roman" panose="02020603050405020304" pitchFamily="18" charset="0"/>
              </a:rPr>
              <a:t>//The Sample Link</a:t>
            </a:r>
            <a:br>
              <a:rPr lang="en-CA" sz="2300" dirty="0">
                <a:effectLst/>
                <a:latin typeface="Times New Roman" panose="02020603050405020304" pitchFamily="18" charset="0"/>
                <a:ea typeface="Calibri" panose="020F0502020204030204" pitchFamily="34" charset="0"/>
                <a:cs typeface="Times New Roman" panose="02020603050405020304" pitchFamily="18" charset="0"/>
              </a:rPr>
            </a:br>
            <a:r>
              <a:rPr lang="en-CA" sz="2300" dirty="0">
                <a:effectLst/>
                <a:latin typeface="Times New Roman" panose="02020603050405020304" pitchFamily="18" charset="0"/>
                <a:ea typeface="Calibri" panose="020F0502020204030204" pitchFamily="34" charset="0"/>
                <a:cs typeface="Times New Roman" panose="02020603050405020304" pitchFamily="18" charset="0"/>
              </a:rPr>
              <a:t>		char command[] = "curl \"https://api.thingspeak.com/</a:t>
            </a:r>
            <a:r>
              <a:rPr lang="en-CA" sz="2300" dirty="0" err="1">
                <a:effectLst/>
                <a:latin typeface="Times New Roman" panose="02020603050405020304" pitchFamily="18" charset="0"/>
                <a:ea typeface="Calibri" panose="020F0502020204030204" pitchFamily="34" charset="0"/>
                <a:cs typeface="Times New Roman" panose="02020603050405020304" pitchFamily="18" charset="0"/>
              </a:rPr>
              <a:t>update.json?api_key</a:t>
            </a:r>
            <a:r>
              <a:rPr lang="en-CA" sz="2300" dirty="0">
                <a:effectLst/>
                <a:latin typeface="Times New Roman" panose="02020603050405020304" pitchFamily="18" charset="0"/>
                <a:ea typeface="Calibri" panose="020F0502020204030204" pitchFamily="34" charset="0"/>
                <a:cs typeface="Times New Roman" panose="02020603050405020304" pitchFamily="18" charset="0"/>
              </a:rPr>
              <a:t>=SRIJY2N24PGDSE2W&amp;field1=";</a:t>
            </a:r>
            <a:br>
              <a:rPr lang="en-CA" sz="2300" dirty="0">
                <a:effectLst/>
                <a:latin typeface="Times New Roman" panose="02020603050405020304" pitchFamily="18" charset="0"/>
                <a:ea typeface="Calibri" panose="020F0502020204030204" pitchFamily="34" charset="0"/>
                <a:cs typeface="Times New Roman" panose="02020603050405020304" pitchFamily="18" charset="0"/>
              </a:rPr>
            </a:br>
            <a:endParaRPr lang="en-CA" sz="23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70000"/>
              </a:lnSpc>
              <a:buNone/>
            </a:pPr>
            <a:br>
              <a:rPr lang="en-CA" sz="19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endParaRPr lang="en-CA" sz="19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CA" dirty="0"/>
          </a:p>
        </p:txBody>
      </p:sp>
    </p:spTree>
    <p:extLst>
      <p:ext uri="{BB962C8B-B14F-4D97-AF65-F5344CB8AC3E}">
        <p14:creationId xmlns:p14="http://schemas.microsoft.com/office/powerpoint/2010/main" val="25398603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6D9D4FE-1D76-4858-817D-EF5113D59D44}"/>
              </a:ext>
            </a:extLst>
          </p:cNvPr>
          <p:cNvSpPr>
            <a:spLocks noGrp="1"/>
          </p:cNvSpPr>
          <p:nvPr>
            <p:ph idx="1"/>
          </p:nvPr>
        </p:nvSpPr>
        <p:spPr>
          <a:xfrm>
            <a:off x="1154954" y="839972"/>
            <a:ext cx="8825659" cy="5826642"/>
          </a:xfrm>
        </p:spPr>
        <p:txBody>
          <a:bodyPr>
            <a:normAutofit fontScale="77500" lnSpcReduction="20000"/>
          </a:bodyPr>
          <a:lstStyle/>
          <a:p>
            <a:pPr>
              <a:lnSpc>
                <a:spcPct val="150000"/>
              </a:lnSpc>
            </a:pP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char string[5];</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//Adding the sensor data at the end of the link</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CA" sz="2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sprintf</a:t>
            </a: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(string, "%d", rain); // Convert number to char array</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CA" sz="2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strcat</a:t>
            </a: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CA" sz="2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command,string</a:t>
            </a: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Format </a:t>
            </a:r>
            <a:r>
              <a:rPr lang="en-CA" sz="2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BAse</a:t>
            </a: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CA" sz="2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url</a:t>
            </a: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to add new letter count</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CA" sz="2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strcat</a:t>
            </a: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(command,"\"");// Add termination</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system(command); // Ping the Web link using Command line</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CA" sz="2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printf</a:t>
            </a: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CA" sz="2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nData</a:t>
            </a: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Uploaded to </a:t>
            </a:r>
            <a:r>
              <a:rPr lang="en-CA" sz="2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Thingspeak</a:t>
            </a: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\n"); // Print done</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sleep(15);// Wait for 15 seconds, as </a:t>
            </a:r>
            <a:r>
              <a:rPr lang="en-CA" sz="2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Thingspeak</a:t>
            </a: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can accept </a:t>
            </a:r>
            <a:r>
              <a:rPr lang="en-CA" sz="2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dat</a:t>
            </a: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once only 15 seconds</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return(0);  </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CA" sz="2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br>
            <a:br>
              <a:rPr lang="en-CA" sz="1800" dirty="0">
                <a:effectLst/>
                <a:latin typeface="Courier New" panose="02070309020205020404" pitchFamily="49" charset="0"/>
                <a:ea typeface="Calibri" panose="020F0502020204030204" pitchFamily="34" charset="0"/>
                <a:cs typeface="Times New Roman" panose="02020603050405020304" pitchFamily="18" charset="0"/>
              </a:rPr>
            </a:br>
            <a:br>
              <a:rPr lang="en-CA" sz="1800" dirty="0">
                <a:effectLst/>
                <a:latin typeface="Courier New" panose="02070309020205020404" pitchFamily="49" charset="0"/>
                <a:ea typeface="Calibri" panose="020F0502020204030204" pitchFamily="34" charset="0"/>
                <a:cs typeface="Times New Roman" panose="02020603050405020304" pitchFamily="18" charset="0"/>
              </a:rPr>
            </a:br>
            <a:r>
              <a:rPr lang="en-CA" sz="1800" dirty="0">
                <a:effectLst/>
                <a:latin typeface="Courier New" panose="02070309020205020404" pitchFamily="49" charset="0"/>
                <a:ea typeface="Calibri" panose="020F0502020204030204" pitchFamily="34" charset="0"/>
                <a:cs typeface="Times New Roman" panose="02020603050405020304" pitchFamily="18" charset="0"/>
              </a:rPr>
              <a:t> </a:t>
            </a:r>
            <a:endParaRPr lang="en-CA" sz="1800" dirty="0">
              <a:effectLst/>
              <a:latin typeface="Consolas" panose="020B0609020204030204" pitchFamily="49" charset="0"/>
              <a:ea typeface="Calibri" panose="020F0502020204030204" pitchFamily="34" charset="0"/>
              <a:cs typeface="Times New Roman" panose="02020603050405020304" pitchFamily="18" charset="0"/>
            </a:endParaRPr>
          </a:p>
          <a:p>
            <a:endParaRPr lang="en-CA" dirty="0"/>
          </a:p>
        </p:txBody>
      </p:sp>
    </p:spTree>
    <p:extLst>
      <p:ext uri="{BB962C8B-B14F-4D97-AF65-F5344CB8AC3E}">
        <p14:creationId xmlns:p14="http://schemas.microsoft.com/office/powerpoint/2010/main" val="33942811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3DAC154-8B28-428E-95DD-DB423F8BA136}"/>
              </a:ext>
            </a:extLst>
          </p:cNvPr>
          <p:cNvPicPr>
            <a:picLocks noGrp="1" noChangeAspect="1"/>
          </p:cNvPicPr>
          <p:nvPr>
            <p:ph idx="1"/>
          </p:nvPr>
        </p:nvPicPr>
        <p:blipFill>
          <a:blip r:embed="rId2"/>
          <a:stretch>
            <a:fillRect/>
          </a:stretch>
        </p:blipFill>
        <p:spPr>
          <a:xfrm>
            <a:off x="1392608" y="988828"/>
            <a:ext cx="9455777" cy="5316279"/>
          </a:xfrm>
        </p:spPr>
      </p:pic>
    </p:spTree>
    <p:extLst>
      <p:ext uri="{BB962C8B-B14F-4D97-AF65-F5344CB8AC3E}">
        <p14:creationId xmlns:p14="http://schemas.microsoft.com/office/powerpoint/2010/main" val="757082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51A24-F5BA-439F-8BD9-354259B3BE61}"/>
              </a:ext>
            </a:extLst>
          </p:cNvPr>
          <p:cNvSpPr>
            <a:spLocks noGrp="1"/>
          </p:cNvSpPr>
          <p:nvPr>
            <p:ph type="title"/>
          </p:nvPr>
        </p:nvSpPr>
        <p:spPr/>
        <p:txBody>
          <a:bodyPr/>
          <a:lstStyle/>
          <a:p>
            <a:r>
              <a:rPr lang="en-CA" sz="2400" dirty="0">
                <a:solidFill>
                  <a:schemeClr val="tx1"/>
                </a:solidFill>
                <a:latin typeface="Times New Roman" panose="02020603050405020304" pitchFamily="18" charset="0"/>
                <a:cs typeface="Times New Roman" panose="02020603050405020304" pitchFamily="18" charset="0"/>
              </a:rPr>
              <a:t>INTRODUCTION TO THING SPEAK CLOUD</a:t>
            </a:r>
          </a:p>
        </p:txBody>
      </p:sp>
      <p:sp>
        <p:nvSpPr>
          <p:cNvPr id="3" name="Content Placeholder 2">
            <a:extLst>
              <a:ext uri="{FF2B5EF4-FFF2-40B4-BE49-F238E27FC236}">
                <a16:creationId xmlns:a16="http://schemas.microsoft.com/office/drawing/2014/main" id="{989D0FBB-0199-4F86-9641-B1FAECFBB2F2}"/>
              </a:ext>
            </a:extLst>
          </p:cNvPr>
          <p:cNvSpPr>
            <a:spLocks noGrp="1"/>
          </p:cNvSpPr>
          <p:nvPr>
            <p:ph idx="1"/>
          </p:nvPr>
        </p:nvSpPr>
        <p:spPr>
          <a:xfrm>
            <a:off x="1154954" y="2488019"/>
            <a:ext cx="8825659" cy="4029739"/>
          </a:xfrm>
        </p:spPr>
        <p:txBody>
          <a:bodyPr>
            <a:normAutofit/>
          </a:bodyPr>
          <a:lstStyle/>
          <a:p>
            <a:pPr>
              <a:lnSpc>
                <a:spcPct val="150000"/>
              </a:lnSpc>
            </a:pPr>
            <a:r>
              <a:rPr lang="en-US" b="0" i="0" dirty="0">
                <a:solidFill>
                  <a:schemeClr val="tx1"/>
                </a:solidFill>
                <a:latin typeface="Times New Roman" panose="02020603050405020304" pitchFamily="18" charset="0"/>
                <a:cs typeface="Times New Roman" panose="02020603050405020304" pitchFamily="18" charset="0"/>
              </a:rPr>
              <a:t>Thing Speak is an IoT analytics platform service that allows you to aggregate, visualize and analyze live data streams in the cloud.</a:t>
            </a:r>
          </a:p>
          <a:p>
            <a:pPr>
              <a:lnSpc>
                <a:spcPct val="150000"/>
              </a:lnSpc>
            </a:pPr>
            <a:r>
              <a:rPr lang="en-US" b="0" i="0" dirty="0">
                <a:solidFill>
                  <a:schemeClr val="tx1"/>
                </a:solidFill>
                <a:latin typeface="Times New Roman" panose="02020603050405020304" pitchFamily="18" charset="0"/>
                <a:cs typeface="Times New Roman" panose="02020603050405020304" pitchFamily="18" charset="0"/>
              </a:rPr>
              <a:t> Thing Speak is often used for prototyping and proof of concept IoT systems that require analytics.</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You can also analyze and visualize your data with MATLAB or other software, including making your own applications</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 Thing Speak is free for small non-commercial projects.</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The Thing Speak service is operated by MathWorks.</a:t>
            </a:r>
          </a:p>
          <a:p>
            <a:pPr>
              <a:lnSpc>
                <a:spcPct val="150000"/>
              </a:lnSpc>
            </a:pPr>
            <a:endParaRPr lang="en-CA"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58090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03A062B-2387-4E4D-B659-D0165E16076F}"/>
              </a:ext>
            </a:extLst>
          </p:cNvPr>
          <p:cNvPicPr>
            <a:picLocks noGrp="1" noChangeAspect="1"/>
          </p:cNvPicPr>
          <p:nvPr>
            <p:ph idx="1"/>
          </p:nvPr>
        </p:nvPicPr>
        <p:blipFill>
          <a:blip r:embed="rId2"/>
          <a:stretch>
            <a:fillRect/>
          </a:stretch>
        </p:blipFill>
        <p:spPr>
          <a:xfrm>
            <a:off x="1591635" y="1580824"/>
            <a:ext cx="8824913" cy="4961590"/>
          </a:xfrm>
        </p:spPr>
      </p:pic>
    </p:spTree>
    <p:extLst>
      <p:ext uri="{BB962C8B-B14F-4D97-AF65-F5344CB8AC3E}">
        <p14:creationId xmlns:p14="http://schemas.microsoft.com/office/powerpoint/2010/main" val="724803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68730-8310-49D5-B9A6-FE9DC997F20A}"/>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REFERENCES </a:t>
            </a:r>
          </a:p>
        </p:txBody>
      </p:sp>
      <p:sp>
        <p:nvSpPr>
          <p:cNvPr id="3" name="Content Placeholder 2">
            <a:extLst>
              <a:ext uri="{FF2B5EF4-FFF2-40B4-BE49-F238E27FC236}">
                <a16:creationId xmlns:a16="http://schemas.microsoft.com/office/drawing/2014/main" id="{115B118F-215F-4156-9E75-30AB87094FF9}"/>
              </a:ext>
            </a:extLst>
          </p:cNvPr>
          <p:cNvSpPr>
            <a:spLocks noGrp="1"/>
          </p:cNvSpPr>
          <p:nvPr>
            <p:ph idx="1"/>
          </p:nvPr>
        </p:nvSpPr>
        <p:spPr/>
        <p:txBody>
          <a:bodyPr/>
          <a:lstStyle/>
          <a:p>
            <a:pPr>
              <a:lnSpc>
                <a:spcPct val="150000"/>
              </a:lnSpc>
            </a:pPr>
            <a:r>
              <a:rPr lang="en-CA" dirty="0">
                <a:solidFill>
                  <a:schemeClr val="tx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https://thingspeak.com/pages/learn_more</a:t>
            </a:r>
            <a:endParaRPr lang="en-CA" dirty="0">
              <a:solidFill>
                <a:schemeClr val="tx1"/>
              </a:solidFill>
              <a:latin typeface="Times New Roman" panose="02020603050405020304" pitchFamily="18" charset="0"/>
              <a:cs typeface="Times New Roman" panose="02020603050405020304" pitchFamily="18" charset="0"/>
            </a:endParaRPr>
          </a:p>
          <a:p>
            <a:pPr>
              <a:lnSpc>
                <a:spcPct val="150000"/>
              </a:lnSpc>
            </a:pPr>
            <a:r>
              <a:rPr lang="en-CA" dirty="0">
                <a:solidFill>
                  <a:schemeClr val="tx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https://www.halvorsen.blog/documents/technology/iot/thingspeak/thingspeak.php</a:t>
            </a:r>
            <a:endParaRPr lang="en-CA" dirty="0">
              <a:solidFill>
                <a:schemeClr val="tx1"/>
              </a:solidFill>
              <a:latin typeface="Times New Roman" panose="02020603050405020304" pitchFamily="18" charset="0"/>
              <a:cs typeface="Times New Roman" panose="02020603050405020304" pitchFamily="18" charset="0"/>
            </a:endParaRPr>
          </a:p>
          <a:p>
            <a:pPr>
              <a:lnSpc>
                <a:spcPct val="150000"/>
              </a:lnSpc>
            </a:pPr>
            <a:r>
              <a:rPr lang="en-CA" dirty="0">
                <a:solidFill>
                  <a:schemeClr val="tx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https://www.mulesoft.com/resources/api/what-is-rest-api-design</a:t>
            </a:r>
            <a:endParaRPr lang="en-CA" dirty="0">
              <a:solidFill>
                <a:schemeClr val="tx1"/>
              </a:solidFill>
              <a:latin typeface="Times New Roman" panose="02020603050405020304" pitchFamily="18" charset="0"/>
              <a:cs typeface="Times New Roman" panose="02020603050405020304" pitchFamily="18" charset="0"/>
            </a:endParaRPr>
          </a:p>
          <a:p>
            <a:pPr>
              <a:lnSpc>
                <a:spcPct val="150000"/>
              </a:lnSpc>
            </a:pPr>
            <a:r>
              <a:rPr lang="en-CA" dirty="0">
                <a:solidFill>
                  <a:schemeClr val="tx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https://rapidapi.com/blog/api-glossary/http-request-methods/</a:t>
            </a:r>
            <a:endParaRPr lang="en-CA" dirty="0">
              <a:solidFill>
                <a:schemeClr val="tx1"/>
              </a:solidFill>
              <a:latin typeface="Times New Roman" panose="02020603050405020304" pitchFamily="18" charset="0"/>
              <a:cs typeface="Times New Roman" panose="02020603050405020304" pitchFamily="18" charset="0"/>
            </a:endParaRPr>
          </a:p>
          <a:p>
            <a:pPr>
              <a:lnSpc>
                <a:spcPct val="150000"/>
              </a:lnSpc>
            </a:pPr>
            <a:r>
              <a:rPr lang="en-CA" dirty="0">
                <a:solidFill>
                  <a:schemeClr val="tx1"/>
                </a:solidFill>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https://www.verypossible.com/insights/what-is-mqtt-in-iot</a:t>
            </a:r>
            <a:endParaRPr lang="en-CA" dirty="0">
              <a:solidFill>
                <a:schemeClr val="tx1"/>
              </a:solidFill>
              <a:latin typeface="Times New Roman" panose="02020603050405020304" pitchFamily="18" charset="0"/>
              <a:cs typeface="Times New Roman" panose="02020603050405020304" pitchFamily="18" charset="0"/>
            </a:endParaRPr>
          </a:p>
          <a:p>
            <a:pPr>
              <a:lnSpc>
                <a:spcPct val="150000"/>
              </a:lnSpc>
            </a:pPr>
            <a:endParaRPr lang="en-CA" dirty="0">
              <a:solidFill>
                <a:schemeClr val="tx1"/>
              </a:solidFill>
              <a:latin typeface="Times New Roman" panose="02020603050405020304" pitchFamily="18" charset="0"/>
              <a:cs typeface="Times New Roman" panose="02020603050405020304" pitchFamily="18" charset="0"/>
            </a:endParaRPr>
          </a:p>
          <a:p>
            <a:pPr>
              <a:lnSpc>
                <a:spcPct val="150000"/>
              </a:lnSpc>
            </a:pPr>
            <a:endParaRPr lang="en-CA" dirty="0">
              <a:latin typeface="Times New Roman" panose="02020603050405020304" pitchFamily="18" charset="0"/>
              <a:cs typeface="Times New Roman" panose="02020603050405020304" pitchFamily="18" charset="0"/>
            </a:endParaRPr>
          </a:p>
          <a:p>
            <a:pPr>
              <a:lnSpc>
                <a:spcPct val="150000"/>
              </a:lnSpc>
            </a:pPr>
            <a:endParaRPr lang="en-CA" dirty="0">
              <a:latin typeface="Times New Roman" panose="02020603050405020304" pitchFamily="18" charset="0"/>
              <a:cs typeface="Times New Roman" panose="02020603050405020304" pitchFamily="18" charset="0"/>
            </a:endParaRPr>
          </a:p>
          <a:p>
            <a:endParaRPr lang="en-CA" dirty="0"/>
          </a:p>
        </p:txBody>
      </p:sp>
    </p:spTree>
    <p:extLst>
      <p:ext uri="{BB962C8B-B14F-4D97-AF65-F5344CB8AC3E}">
        <p14:creationId xmlns:p14="http://schemas.microsoft.com/office/powerpoint/2010/main" val="12588114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CBB65-B5CA-4D2E-86E5-3CC776B9462E}"/>
              </a:ext>
            </a:extLst>
          </p:cNvPr>
          <p:cNvSpPr>
            <a:spLocks noGrp="1"/>
          </p:cNvSpPr>
          <p:nvPr>
            <p:ph type="title"/>
          </p:nvPr>
        </p:nvSpPr>
        <p:spPr/>
        <p:txBody>
          <a:bodyPr/>
          <a:lstStyle/>
          <a:p>
            <a:r>
              <a:rPr lang="en-CA" sz="2800" dirty="0">
                <a:latin typeface="Times New Roman" panose="02020603050405020304" pitchFamily="18" charset="0"/>
                <a:cs typeface="Times New Roman" panose="02020603050405020304" pitchFamily="18" charset="0"/>
              </a:rPr>
              <a:t>CONTUATION….</a:t>
            </a:r>
          </a:p>
        </p:txBody>
      </p:sp>
      <p:sp>
        <p:nvSpPr>
          <p:cNvPr id="3" name="Content Placeholder 2">
            <a:extLst>
              <a:ext uri="{FF2B5EF4-FFF2-40B4-BE49-F238E27FC236}">
                <a16:creationId xmlns:a16="http://schemas.microsoft.com/office/drawing/2014/main" id="{D226B61C-DA9B-4712-ABA3-3CAA72A5858C}"/>
              </a:ext>
            </a:extLst>
          </p:cNvPr>
          <p:cNvSpPr>
            <a:spLocks noGrp="1"/>
          </p:cNvSpPr>
          <p:nvPr>
            <p:ph idx="1"/>
          </p:nvPr>
        </p:nvSpPr>
        <p:spPr/>
        <p:txBody>
          <a:bodyPr/>
          <a:lstStyle/>
          <a:p>
            <a:pPr>
              <a:lnSpc>
                <a:spcPct val="150000"/>
              </a:lnSpc>
            </a:pPr>
            <a:r>
              <a:rPr lang="en-CA" dirty="0">
                <a:solidFill>
                  <a:schemeClr val="tx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https://community.thingspeak.com/documentation%20.../</a:t>
            </a:r>
            <a:r>
              <a:rPr lang="en-CA" dirty="0" err="1">
                <a:solidFill>
                  <a:schemeClr val="tx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api</a:t>
            </a:r>
            <a:r>
              <a:rPr lang="en-CA" dirty="0">
                <a:solidFill>
                  <a:schemeClr val="tx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a:t>
            </a:r>
            <a:endParaRPr lang="en-CA" dirty="0">
              <a:solidFill>
                <a:schemeClr val="tx1"/>
              </a:solidFill>
              <a:latin typeface="Times New Roman" panose="02020603050405020304" pitchFamily="18" charset="0"/>
              <a:cs typeface="Times New Roman" panose="02020603050405020304" pitchFamily="18" charset="0"/>
            </a:endParaRPr>
          </a:p>
          <a:p>
            <a:pPr>
              <a:lnSpc>
                <a:spcPct val="150000"/>
              </a:lnSpc>
            </a:pPr>
            <a:r>
              <a:rPr lang="en-CA" dirty="0">
                <a:solidFill>
                  <a:schemeClr val="tx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https://www.mathworks.com/help/thingspeak/</a:t>
            </a:r>
            <a:endParaRPr lang="en-CA" dirty="0">
              <a:solidFill>
                <a:schemeClr val="tx1"/>
              </a:solidFill>
              <a:latin typeface="Times New Roman" panose="02020603050405020304" pitchFamily="18" charset="0"/>
              <a:cs typeface="Times New Roman" panose="02020603050405020304" pitchFamily="18" charset="0"/>
            </a:endParaRP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https://www.mathworks.com/help/thingspeak/write-data.html</a:t>
            </a:r>
          </a:p>
        </p:txBody>
      </p:sp>
    </p:spTree>
    <p:extLst>
      <p:ext uri="{BB962C8B-B14F-4D97-AF65-F5344CB8AC3E}">
        <p14:creationId xmlns:p14="http://schemas.microsoft.com/office/powerpoint/2010/main" val="41663189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8E665-5091-4711-ABE4-89E145AD56B8}"/>
              </a:ext>
            </a:extLst>
          </p:cNvPr>
          <p:cNvSpPr>
            <a:spLocks noGrp="1"/>
          </p:cNvSpPr>
          <p:nvPr>
            <p:ph type="ctrTitle"/>
          </p:nvPr>
        </p:nvSpPr>
        <p:spPr>
          <a:xfrm>
            <a:off x="1580257" y="1217231"/>
            <a:ext cx="8825658" cy="2677648"/>
          </a:xfrm>
        </p:spPr>
        <p:txBody>
          <a:bodyPr/>
          <a:lstStyle/>
          <a:p>
            <a:pPr algn="ctr"/>
            <a:r>
              <a:rPr lang="en-CA" sz="4000" dirty="0">
                <a:latin typeface="Times New Roman" panose="02020603050405020304" pitchFamily="18" charset="0"/>
                <a:cs typeface="Times New Roman" panose="02020603050405020304" pitchFamily="18" charset="0"/>
              </a:rPr>
              <a:t>THANKYOU </a:t>
            </a:r>
          </a:p>
        </p:txBody>
      </p:sp>
    </p:spTree>
    <p:extLst>
      <p:ext uri="{BB962C8B-B14F-4D97-AF65-F5344CB8AC3E}">
        <p14:creationId xmlns:p14="http://schemas.microsoft.com/office/powerpoint/2010/main" val="3756792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437BF-7BCE-4BCC-B2E8-CD2BAB81EFB5}"/>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CONTUATION…..</a:t>
            </a:r>
          </a:p>
        </p:txBody>
      </p:sp>
      <p:sp>
        <p:nvSpPr>
          <p:cNvPr id="3" name="Content Placeholder 2">
            <a:extLst>
              <a:ext uri="{FF2B5EF4-FFF2-40B4-BE49-F238E27FC236}">
                <a16:creationId xmlns:a16="http://schemas.microsoft.com/office/drawing/2014/main" id="{A3FB701D-BD73-431F-902E-37024D086C43}"/>
              </a:ext>
            </a:extLst>
          </p:cNvPr>
          <p:cNvSpPr>
            <a:spLocks noGrp="1"/>
          </p:cNvSpPr>
          <p:nvPr>
            <p:ph idx="1"/>
          </p:nvPr>
        </p:nvSpPr>
        <p:spPr/>
        <p:txBody>
          <a:bodyPr/>
          <a:lstStyle/>
          <a:p>
            <a:pPr>
              <a:lnSpc>
                <a:spcPct val="150000"/>
              </a:lnSpc>
            </a:pPr>
            <a:r>
              <a:rPr lang="en-CA" dirty="0">
                <a:solidFill>
                  <a:schemeClr val="tx1"/>
                </a:solidFill>
                <a:latin typeface="Times New Roman" panose="02020603050405020304" pitchFamily="18" charset="0"/>
                <a:cs typeface="Times New Roman" panose="02020603050405020304" pitchFamily="18" charset="0"/>
              </a:rPr>
              <a:t>We need to create an account in MathWorks to login into Thing Speak .</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Thing Speak includes a Web Service (REST API) that lets you collect and store sensor data in the cloud and develop Internet of Things applications.</a:t>
            </a:r>
          </a:p>
          <a:p>
            <a:pPr>
              <a:lnSpc>
                <a:spcPct val="150000"/>
              </a:lnSpc>
            </a:pPr>
            <a:r>
              <a:rPr lang="en-US" dirty="0">
                <a:solidFill>
                  <a:schemeClr val="tx1"/>
                </a:solidFill>
                <a:latin typeface="Times New Roman" panose="02020603050405020304" pitchFamily="18" charset="0"/>
                <a:cs typeface="Times New Roman" panose="02020603050405020304" pitchFamily="18" charset="0"/>
              </a:rPr>
              <a:t>I</a:t>
            </a:r>
            <a:r>
              <a:rPr lang="en-US" b="0" i="0" dirty="0">
                <a:solidFill>
                  <a:schemeClr val="tx1"/>
                </a:solidFill>
                <a:effectLst/>
                <a:latin typeface="Times New Roman" panose="02020603050405020304" pitchFamily="18" charset="0"/>
                <a:cs typeface="Times New Roman" panose="02020603050405020304" pitchFamily="18" charset="0"/>
              </a:rPr>
              <a:t>t should work with all kind of Programming Languages, since it uses a REST API and HTTP.</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The RESET(Representational state transfer) API(Application program interface) is an architectural style that uses HTTP request to access and use data.</a:t>
            </a:r>
          </a:p>
          <a:p>
            <a:pPr>
              <a:lnSpc>
                <a:spcPct val="150000"/>
              </a:lnSpc>
            </a:pPr>
            <a:endParaRPr lang="en-US" b="0" i="0" dirty="0">
              <a:solidFill>
                <a:schemeClr val="tx1"/>
              </a:solidFill>
              <a:effectLst/>
              <a:latin typeface="Times New Roman" panose="02020603050405020304" pitchFamily="18" charset="0"/>
              <a:cs typeface="Times New Roman" panose="02020603050405020304" pitchFamily="18" charset="0"/>
            </a:endParaRPr>
          </a:p>
          <a:p>
            <a:endParaRPr lang="en-CA"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18119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6BA2C-AB13-477F-AB4A-5FA89B0F2D5B}"/>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CONTUATION…….</a:t>
            </a:r>
          </a:p>
        </p:txBody>
      </p:sp>
      <p:sp>
        <p:nvSpPr>
          <p:cNvPr id="3" name="Content Placeholder 2">
            <a:extLst>
              <a:ext uri="{FF2B5EF4-FFF2-40B4-BE49-F238E27FC236}">
                <a16:creationId xmlns:a16="http://schemas.microsoft.com/office/drawing/2014/main" id="{2C24CDB8-28CB-4FBA-BE75-279C7F53E4D4}"/>
              </a:ext>
            </a:extLst>
          </p:cNvPr>
          <p:cNvSpPr>
            <a:spLocks noGrp="1"/>
          </p:cNvSpPr>
          <p:nvPr>
            <p:ph idx="1"/>
          </p:nvPr>
        </p:nvSpPr>
        <p:spPr/>
        <p:txBody>
          <a:bodyPr/>
          <a:lstStyle/>
          <a:p>
            <a:pPr>
              <a:lnSpc>
                <a:spcPct val="150000"/>
              </a:lnSpc>
            </a:pPr>
            <a:r>
              <a:rPr lang="en-CA" dirty="0">
                <a:solidFill>
                  <a:schemeClr val="tx1"/>
                </a:solidFill>
                <a:latin typeface="Times New Roman" panose="02020603050405020304" pitchFamily="18" charset="0"/>
                <a:cs typeface="Times New Roman" panose="02020603050405020304" pitchFamily="18" charset="0"/>
              </a:rPr>
              <a:t>The data can be used to read, update, create and delete operations concerning resources.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The developers do not need to install libraries or additional software in order to take advantages of RESET API design.</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There are 6 constraints to REST API. They are: client server, stateless, cache, uniform interface, layered system, and code on demand.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All these constraints are developed by Dr Roy Fielding, the one defined RESET API design.</a:t>
            </a:r>
          </a:p>
          <a:p>
            <a:pPr>
              <a:lnSpc>
                <a:spcPct val="150000"/>
              </a:lnSpc>
            </a:pP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9899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AB9EA-4511-472B-A4E0-3DA8DA8F5306}"/>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FEATURES OF THING SPEAK…..</a:t>
            </a:r>
          </a:p>
        </p:txBody>
      </p:sp>
      <p:sp>
        <p:nvSpPr>
          <p:cNvPr id="3" name="Content Placeholder 2">
            <a:extLst>
              <a:ext uri="{FF2B5EF4-FFF2-40B4-BE49-F238E27FC236}">
                <a16:creationId xmlns:a16="http://schemas.microsoft.com/office/drawing/2014/main" id="{445695FA-01E9-4E70-BB18-413008AC667E}"/>
              </a:ext>
            </a:extLst>
          </p:cNvPr>
          <p:cNvSpPr>
            <a:spLocks noGrp="1"/>
          </p:cNvSpPr>
          <p:nvPr>
            <p:ph idx="1"/>
          </p:nvPr>
        </p:nvSpPr>
        <p:spPr>
          <a:xfrm>
            <a:off x="808074" y="2603499"/>
            <a:ext cx="9172539" cy="3967421"/>
          </a:xfrm>
        </p:spPr>
        <p:txBody>
          <a:bodyPr>
            <a:noAutofit/>
          </a:bodyPr>
          <a:lstStyle/>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Visualize your sensor data in real-time.</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Run your IoT analytics automatically based on schedules or events.</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Easily configure devices to send data to Thing Speak using popular IoT protocols.</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Aggregate data on-demand from third-party sources.</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Prototype and build IoT systems without setting up servers or developing web software.</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Automatically act on your data and communicate using third-party services like Twilio® or Twitter®.</a:t>
            </a:r>
          </a:p>
          <a:p>
            <a:pPr>
              <a:lnSpc>
                <a:spcPct val="150000"/>
              </a:lnSpc>
            </a:pPr>
            <a:r>
              <a:rPr lang="en-US" b="0" i="0" dirty="0">
                <a:solidFill>
                  <a:schemeClr val="tx1"/>
                </a:solidFill>
                <a:effectLst/>
                <a:latin typeface="Times New Roman" panose="02020603050405020304" pitchFamily="18" charset="0"/>
                <a:cs typeface="Times New Roman" panose="02020603050405020304" pitchFamily="18" charset="0"/>
              </a:rPr>
              <a:t>Use the power of MATLAB to make sense of your IoT data.</a:t>
            </a:r>
          </a:p>
          <a:p>
            <a:endParaRPr lang="en-US" b="0" i="0" dirty="0">
              <a:solidFill>
                <a:srgbClr val="333333"/>
              </a:solidFill>
              <a:effectLst/>
              <a:latin typeface="Source Sans Pro" panose="020B0503030403020204" pitchFamily="34" charset="0"/>
            </a:endParaRPr>
          </a:p>
        </p:txBody>
      </p:sp>
    </p:spTree>
    <p:extLst>
      <p:ext uri="{BB962C8B-B14F-4D97-AF65-F5344CB8AC3E}">
        <p14:creationId xmlns:p14="http://schemas.microsoft.com/office/powerpoint/2010/main" val="3878261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D4540-5D51-42DB-8C83-686AB76BA87D}"/>
              </a:ext>
            </a:extLst>
          </p:cNvPr>
          <p:cNvSpPr>
            <a:spLocks noGrp="1"/>
          </p:cNvSpPr>
          <p:nvPr>
            <p:ph type="title"/>
          </p:nvPr>
        </p:nvSpPr>
        <p:spPr/>
        <p:txBody>
          <a:bodyPr/>
          <a:lstStyle/>
          <a:p>
            <a:r>
              <a:rPr lang="en-CA" sz="2800" dirty="0">
                <a:solidFill>
                  <a:schemeClr val="tx1"/>
                </a:solidFill>
                <a:latin typeface="Times New Roman" panose="02020603050405020304" pitchFamily="18" charset="0"/>
                <a:cs typeface="Times New Roman" panose="02020603050405020304" pitchFamily="18" charset="0"/>
              </a:rPr>
              <a:t>DISADVANTAGGES OF THINGSPEAK….</a:t>
            </a:r>
          </a:p>
        </p:txBody>
      </p:sp>
      <p:sp>
        <p:nvSpPr>
          <p:cNvPr id="3" name="Content Placeholder 2">
            <a:extLst>
              <a:ext uri="{FF2B5EF4-FFF2-40B4-BE49-F238E27FC236}">
                <a16:creationId xmlns:a16="http://schemas.microsoft.com/office/drawing/2014/main" id="{FBD90780-B36E-41AF-8C6B-A38693ECE8F6}"/>
              </a:ext>
            </a:extLst>
          </p:cNvPr>
          <p:cNvSpPr>
            <a:spLocks noGrp="1"/>
          </p:cNvSpPr>
          <p:nvPr>
            <p:ph idx="1"/>
          </p:nvPr>
        </p:nvSpPr>
        <p:spPr/>
        <p:txBody>
          <a:bodyPr>
            <a:normAutofit/>
          </a:bodyPr>
          <a:lstStyle/>
          <a:p>
            <a:pPr>
              <a:lnSpc>
                <a:spcPct val="150000"/>
              </a:lnSpc>
            </a:pPr>
            <a:r>
              <a:rPr lang="en-CA" dirty="0">
                <a:solidFill>
                  <a:schemeClr val="tx1"/>
                </a:solidFill>
                <a:latin typeface="Times New Roman" panose="02020603050405020304" pitchFamily="18" charset="0"/>
                <a:cs typeface="Times New Roman" panose="02020603050405020304" pitchFamily="18" charset="0"/>
              </a:rPr>
              <a:t>We can save the data in the thing speak if are a paid customer.</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It has limited storage and if the storage limit is exceeded then thing speak cannot receive the data. </a:t>
            </a:r>
          </a:p>
          <a:p>
            <a:pPr>
              <a:lnSpc>
                <a:spcPct val="150000"/>
              </a:lnSpc>
            </a:pPr>
            <a:r>
              <a:rPr lang="en-CA" dirty="0">
                <a:solidFill>
                  <a:schemeClr val="tx1"/>
                </a:solidFill>
                <a:latin typeface="Times New Roman" panose="02020603050405020304" pitchFamily="18" charset="0"/>
                <a:cs typeface="Times New Roman" panose="02020603050405020304" pitchFamily="18" charset="0"/>
              </a:rPr>
              <a:t>Thing speak accepts only integer values .</a:t>
            </a:r>
          </a:p>
        </p:txBody>
      </p:sp>
    </p:spTree>
    <p:extLst>
      <p:ext uri="{BB962C8B-B14F-4D97-AF65-F5344CB8AC3E}">
        <p14:creationId xmlns:p14="http://schemas.microsoft.com/office/powerpoint/2010/main" val="10083878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4BB817-E602-4E8E-B228-46D883435D67}"/>
              </a:ext>
            </a:extLst>
          </p:cNvPr>
          <p:cNvSpPr>
            <a:spLocks noGrp="1"/>
          </p:cNvSpPr>
          <p:nvPr>
            <p:ph idx="1"/>
          </p:nvPr>
        </p:nvSpPr>
        <p:spPr>
          <a:xfrm>
            <a:off x="285307" y="754911"/>
            <a:ext cx="11621385" cy="5816009"/>
          </a:xfrm>
        </p:spPr>
        <p:txBody>
          <a:bodyPr/>
          <a:lstStyle/>
          <a:p>
            <a:r>
              <a:rPr lang="en-CA" dirty="0">
                <a:solidFill>
                  <a:schemeClr val="tx1"/>
                </a:solidFill>
                <a:latin typeface="Times New Roman" panose="02020603050405020304" pitchFamily="18" charset="0"/>
                <a:cs typeface="Times New Roman" panose="02020603050405020304" pitchFamily="18" charset="0"/>
              </a:rPr>
              <a:t>PICTURES:     </a:t>
            </a:r>
          </a:p>
          <a:p>
            <a:pPr marL="0" indent="0">
              <a:buNone/>
            </a:pPr>
            <a:endParaRPr lang="en-CA" dirty="0">
              <a:solidFill>
                <a:schemeClr val="tx1"/>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B36A649F-BBB3-4FCB-A8F2-7B8116FDAEF3}"/>
              </a:ext>
            </a:extLst>
          </p:cNvPr>
          <p:cNvPicPr>
            <a:picLocks noChangeAspect="1"/>
          </p:cNvPicPr>
          <p:nvPr/>
        </p:nvPicPr>
        <p:blipFill>
          <a:blip r:embed="rId2"/>
          <a:stretch>
            <a:fillRect/>
          </a:stretch>
        </p:blipFill>
        <p:spPr>
          <a:xfrm>
            <a:off x="2107016" y="839307"/>
            <a:ext cx="7977965" cy="5391373"/>
          </a:xfrm>
          <a:prstGeom prst="rect">
            <a:avLst/>
          </a:prstGeom>
        </p:spPr>
      </p:pic>
    </p:spTree>
    <p:extLst>
      <p:ext uri="{BB962C8B-B14F-4D97-AF65-F5344CB8AC3E}">
        <p14:creationId xmlns:p14="http://schemas.microsoft.com/office/powerpoint/2010/main" val="2775455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8E2F4CF-7F12-43EA-AA6F-AD92FF388823}"/>
              </a:ext>
            </a:extLst>
          </p:cNvPr>
          <p:cNvPicPr>
            <a:picLocks noGrp="1" noChangeAspect="1"/>
          </p:cNvPicPr>
          <p:nvPr>
            <p:ph idx="1"/>
          </p:nvPr>
        </p:nvPicPr>
        <p:blipFill>
          <a:blip r:embed="rId2"/>
          <a:stretch>
            <a:fillRect/>
          </a:stretch>
        </p:blipFill>
        <p:spPr>
          <a:xfrm>
            <a:off x="468992" y="505046"/>
            <a:ext cx="10396279" cy="5847907"/>
          </a:xfrm>
        </p:spPr>
      </p:pic>
    </p:spTree>
    <p:extLst>
      <p:ext uri="{BB962C8B-B14F-4D97-AF65-F5344CB8AC3E}">
        <p14:creationId xmlns:p14="http://schemas.microsoft.com/office/powerpoint/2010/main" val="3223242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F44B8C88-7AFD-4F93-AF50-E36A0AADA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F666C14-7219-46F1-8169-9E45DA110AD7}">
  <ds:schemaRefs>
    <ds:schemaRef ds:uri="http://schemas.microsoft.com/sharepoint/v3/contenttype/forms"/>
  </ds:schemaRefs>
</ds:datastoreItem>
</file>

<file path=customXml/itemProps3.xml><?xml version="1.0" encoding="utf-8"?>
<ds:datastoreItem xmlns:ds="http://schemas.openxmlformats.org/officeDocument/2006/customXml" ds:itemID="{CAC0CEB4-BFAC-4014-9B69-2CFFE0B783D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Ion Boardroom design</Template>
  <TotalTime>2605</TotalTime>
  <Words>1835</Words>
  <Application>Microsoft Office PowerPoint</Application>
  <PresentationFormat>Widescreen</PresentationFormat>
  <Paragraphs>124</Paragraphs>
  <Slides>33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Arial</vt:lpstr>
      <vt:lpstr>Calibri</vt:lpstr>
      <vt:lpstr>Century Gothic</vt:lpstr>
      <vt:lpstr>Consolas</vt:lpstr>
      <vt:lpstr>Courier New</vt:lpstr>
      <vt:lpstr>Source Sans Pro</vt:lpstr>
      <vt:lpstr>Times New Roman</vt:lpstr>
      <vt:lpstr>Wingdings 3</vt:lpstr>
      <vt:lpstr>Ion Boardroom</vt:lpstr>
      <vt:lpstr>INTERFACING OF BEAGLEBONE BLACK WITH THINGSPEAK CLOUD </vt:lpstr>
      <vt:lpstr>CONTENTS TO BE DISCUSSED. </vt:lpstr>
      <vt:lpstr>INTRODUCTION TO THING SPEAK CLOUD</vt:lpstr>
      <vt:lpstr>CONTUATION…..</vt:lpstr>
      <vt:lpstr>CONTUATION…….</vt:lpstr>
      <vt:lpstr>FEATURES OF THING SPEAK…..</vt:lpstr>
      <vt:lpstr>DISADVANTAGGES OF THINGSPEAK….</vt:lpstr>
      <vt:lpstr>PowerPoint Presentation</vt:lpstr>
      <vt:lpstr>PowerPoint Presentation</vt:lpstr>
      <vt:lpstr>PowerPoint Presentation</vt:lpstr>
      <vt:lpstr>WHAT IS HTTP?</vt:lpstr>
      <vt:lpstr>HTTP REQUESTS….</vt:lpstr>
      <vt:lpstr>CONTINUATION</vt:lpstr>
      <vt:lpstr>FEATURES OF HTTP</vt:lpstr>
      <vt:lpstr>PowerPoint Presentation</vt:lpstr>
      <vt:lpstr>WHAT IS MQTT PROTOCOL? </vt:lpstr>
      <vt:lpstr>CONTUATION …..</vt:lpstr>
      <vt:lpstr>ADVANTAGES OF MQTT PROTOCOL….</vt:lpstr>
      <vt:lpstr>PowerPoint Presentation</vt:lpstr>
      <vt:lpstr>IMPORTANCE OF CONNECTING THINGSPEAK TO BBB WIRELESS </vt:lpstr>
      <vt:lpstr>HARDWARE COMPONENTS </vt:lpstr>
      <vt:lpstr>SOFTWARE REQUIREMENTS </vt:lpstr>
      <vt:lpstr>CONNECTIONS….</vt:lpstr>
      <vt:lpstr>PowerPoint Presentation</vt:lpstr>
      <vt:lpstr>CODING AND RESULT </vt:lpstr>
      <vt:lpstr>PowerPoint Presentation</vt:lpstr>
      <vt:lpstr>PowerPoint Presentation</vt:lpstr>
      <vt:lpstr>PowerPoint Presentation</vt:lpstr>
      <vt:lpstr>PowerPoint Presentation</vt:lpstr>
      <vt:lpstr>PowerPoint Presentation</vt:lpstr>
      <vt:lpstr>REFERENCES </vt:lpstr>
      <vt:lpstr>CONTUATION….</vt:lpstr>
      <vt:lpstr>THANKYOU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INTERFACING OF BEAGLEBONE BLACK WITH THINKSPEAK CLOUD</dc:title>
  <dc:creator>Ratnajahnavi Rebbapragada</dc:creator>
  <cp:lastModifiedBy>Ratnajahnavi Rebbapragada</cp:lastModifiedBy>
  <cp:revision>45</cp:revision>
  <dcterms:created xsi:type="dcterms:W3CDTF">2021-04-04T14:05:57Z</dcterms:created>
  <dcterms:modified xsi:type="dcterms:W3CDTF">2021-04-06T19:36:26Z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